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90" r:id="rId2"/>
    <p:sldId id="291" r:id="rId3"/>
    <p:sldId id="294" r:id="rId4"/>
    <p:sldId id="292" r:id="rId5"/>
    <p:sldId id="269" r:id="rId6"/>
    <p:sldId id="293" r:id="rId7"/>
    <p:sldId id="295" r:id="rId8"/>
    <p:sldId id="296" r:id="rId9"/>
    <p:sldId id="346" r:id="rId10"/>
    <p:sldId id="299" r:id="rId11"/>
    <p:sldId id="300" r:id="rId12"/>
    <p:sldId id="301" r:id="rId13"/>
    <p:sldId id="303" r:id="rId14"/>
    <p:sldId id="316" r:id="rId15"/>
    <p:sldId id="304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47" r:id="rId26"/>
    <p:sldId id="317" r:id="rId27"/>
    <p:sldId id="320" r:id="rId28"/>
    <p:sldId id="321" r:id="rId29"/>
    <p:sldId id="323" r:id="rId30"/>
    <p:sldId id="324" r:id="rId31"/>
    <p:sldId id="322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5" r:id="rId40"/>
    <p:sldId id="337" r:id="rId41"/>
    <p:sldId id="338" r:id="rId42"/>
    <p:sldId id="339" r:id="rId43"/>
    <p:sldId id="334" r:id="rId44"/>
    <p:sldId id="344" r:id="rId45"/>
    <p:sldId id="345" r:id="rId46"/>
    <p:sldId id="340" r:id="rId47"/>
    <p:sldId id="341" r:id="rId48"/>
    <p:sldId id="318" r:id="rId49"/>
    <p:sldId id="342" r:id="rId50"/>
    <p:sldId id="343" r:id="rId51"/>
  </p:sldIdLst>
  <p:sldSz cx="12192000" cy="6858000"/>
  <p:notesSz cx="6858000" cy="9144000"/>
  <p:embeddedFontLst>
    <p:embeddedFont>
      <p:font typeface="맑은 고딕" panose="020B0503020000020004" pitchFamily="50" charset="-127"/>
      <p:regular r:id="rId53"/>
      <p:bold r:id="rId54"/>
    </p:embeddedFont>
    <p:embeddedFont>
      <p:font typeface="나눔바른고딕" panose="020B0600000101010101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392B"/>
    <a:srgbClr val="3B79C5"/>
    <a:srgbClr val="3366CC"/>
    <a:srgbClr val="16A021"/>
    <a:srgbClr val="16A085"/>
    <a:srgbClr val="EA002C"/>
    <a:srgbClr val="DA8C0C"/>
    <a:srgbClr val="C2C2C2"/>
    <a:srgbClr val="F9F9F9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78" y="-18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3C26E-14D8-4D9D-A269-9573B9720FB4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5761D-1EEC-4D2F-9F06-71B4E482F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74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938836" y="889648"/>
            <a:ext cx="1153298" cy="1244756"/>
            <a:chOff x="9938836" y="889648"/>
            <a:chExt cx="1153298" cy="1244756"/>
          </a:xfrm>
        </p:grpSpPr>
        <p:sp>
          <p:nvSpPr>
            <p:cNvPr id="40" name="직사각형 39"/>
            <p:cNvSpPr/>
            <p:nvPr/>
          </p:nvSpPr>
          <p:spPr>
            <a:xfrm rot="307752">
              <a:off x="9938836" y="889648"/>
              <a:ext cx="1153298" cy="1244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9" name="Picture 7" descr="C:\Users\WJ\Desktop\maxresdefault.jpg"/>
            <p:cNvPicPr preferRelativeResize="0"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0000">
              <a:off x="9962910" y="935680"/>
              <a:ext cx="1105200" cy="117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8495556" y="812072"/>
            <a:ext cx="1565396" cy="1689534"/>
            <a:chOff x="8495556" y="812072"/>
            <a:chExt cx="1565396" cy="1689534"/>
          </a:xfrm>
        </p:grpSpPr>
        <p:sp>
          <p:nvSpPr>
            <p:cNvPr id="24" name="직사각형 23"/>
            <p:cNvSpPr/>
            <p:nvPr/>
          </p:nvSpPr>
          <p:spPr>
            <a:xfrm rot="20954174">
              <a:off x="8495556" y="812072"/>
              <a:ext cx="1565396" cy="1689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5" name="Picture 5" descr="C:\Users\WJ\Desktop\20150519233300490_01.jpg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00000">
              <a:off x="8531954" y="876917"/>
              <a:ext cx="1501200" cy="159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6090478" y="384365"/>
            <a:ext cx="2719467" cy="2299665"/>
            <a:chOff x="5861878" y="612965"/>
            <a:chExt cx="2719467" cy="2299665"/>
          </a:xfrm>
        </p:grpSpPr>
        <p:sp>
          <p:nvSpPr>
            <p:cNvPr id="20" name="직사각형 19"/>
            <p:cNvSpPr/>
            <p:nvPr/>
          </p:nvSpPr>
          <p:spPr>
            <a:xfrm rot="292841">
              <a:off x="5861878" y="612965"/>
              <a:ext cx="2719467" cy="229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8" name="Picture 3" descr="C:\Users\WJ\Desktop\130651804274826316_Big_C.jpg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0000">
              <a:off x="5911412" y="701009"/>
              <a:ext cx="2606400" cy="217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3681720" y="194603"/>
            <a:ext cx="3553298" cy="3033779"/>
            <a:chOff x="3453120" y="423203"/>
            <a:chExt cx="3553298" cy="3033779"/>
          </a:xfrm>
        </p:grpSpPr>
        <p:sp>
          <p:nvSpPr>
            <p:cNvPr id="13" name="직사각형 12"/>
            <p:cNvSpPr/>
            <p:nvPr/>
          </p:nvSpPr>
          <p:spPr>
            <a:xfrm rot="21234412">
              <a:off x="3453120" y="423203"/>
              <a:ext cx="3553298" cy="3033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6" name="Picture 2" descr="C:\Users\WJ\Desktop\hanjong2.jpg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40000">
              <a:off x="3514832" y="554918"/>
              <a:ext cx="3405600" cy="286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333112" y="1124744"/>
            <a:ext cx="4824536" cy="4985797"/>
            <a:chOff x="3075788" y="1403381"/>
            <a:chExt cx="2170289" cy="1835263"/>
          </a:xfrm>
        </p:grpSpPr>
        <p:sp>
          <p:nvSpPr>
            <p:cNvPr id="15" name="직사각형 14"/>
            <p:cNvSpPr/>
            <p:nvPr/>
          </p:nvSpPr>
          <p:spPr>
            <a:xfrm rot="458822">
              <a:off x="3075788" y="1403381"/>
              <a:ext cx="2170289" cy="1835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21" t="24884" r="52270" b="40238"/>
            <a:stretch/>
          </p:blipFill>
          <p:spPr bwMode="auto">
            <a:xfrm rot="470500">
              <a:off x="3108299" y="1474637"/>
              <a:ext cx="2081314" cy="1735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 descr="C:\Users\WJ\Desktop\민준코트.jpg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0000">
              <a:off x="3110278" y="1477120"/>
              <a:ext cx="2080800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/>
          <p:cNvSpPr/>
          <p:nvPr/>
        </p:nvSpPr>
        <p:spPr>
          <a:xfrm>
            <a:off x="0" y="-1"/>
            <a:ext cx="12270643" cy="6858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4000">
                <a:schemeClr val="bg1">
                  <a:alpha val="52000"/>
                </a:schemeClr>
              </a:gs>
              <a:gs pos="79000">
                <a:schemeClr val="bg1">
                  <a:alpha val="0"/>
                </a:schemeClr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23403" y="3694047"/>
            <a:ext cx="7147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 smtClean="0">
                <a:latin typeface="a드림고딕6" pitchFamily="18" charset="-127"/>
                <a:ea typeface="a드림고딕6" pitchFamily="18" charset="-127"/>
              </a:rPr>
              <a:t>협찬 제품 정보 제공 시스템</a:t>
            </a:r>
            <a:endParaRPr lang="ko-KR" altLang="en-US" sz="4400" spc="-150" dirty="0">
              <a:latin typeface="a드림고딕6" pitchFamily="18" charset="-127"/>
              <a:ea typeface="a드림고딕6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1897" y="3255268"/>
            <a:ext cx="4390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3B79C5"/>
                </a:solidFill>
                <a:latin typeface="a드림고딕6" pitchFamily="18" charset="-127"/>
                <a:ea typeface="a드림고딕6" pitchFamily="18" charset="-127"/>
              </a:rPr>
              <a:t>드라마 </a:t>
            </a:r>
            <a:r>
              <a:rPr lang="ko-KR" altLang="en-US" sz="2800" spc="-150" dirty="0" smtClean="0">
                <a:solidFill>
                  <a:srgbClr val="3B79C5"/>
                </a:solidFill>
                <a:latin typeface="맑은 고딕"/>
                <a:ea typeface="맑은 고딕"/>
              </a:rPr>
              <a:t>∙ </a:t>
            </a:r>
            <a:r>
              <a:rPr lang="ko-KR" altLang="en-US" sz="2800" spc="-150" dirty="0" smtClean="0">
                <a:solidFill>
                  <a:srgbClr val="3B79C5"/>
                </a:solidFill>
                <a:latin typeface="a드림고딕6" pitchFamily="18" charset="-127"/>
                <a:ea typeface="a드림고딕6" pitchFamily="18" charset="-127"/>
              </a:rPr>
              <a:t>예능에서 봤던 그것</a:t>
            </a:r>
            <a:r>
              <a:rPr lang="en-US" altLang="ko-KR" sz="2800" spc="-150" dirty="0" smtClean="0">
                <a:solidFill>
                  <a:srgbClr val="3B79C5"/>
                </a:solidFill>
                <a:latin typeface="a드림고딕6" pitchFamily="18" charset="-127"/>
                <a:ea typeface="a드림고딕6" pitchFamily="18" charset="-127"/>
              </a:rPr>
              <a:t>!</a:t>
            </a:r>
            <a:endParaRPr lang="ko-KR" altLang="en-US" sz="2800" spc="-150" dirty="0">
              <a:solidFill>
                <a:srgbClr val="3B79C5"/>
              </a:solidFill>
              <a:latin typeface="a드림고딕6" pitchFamily="18" charset="-127"/>
              <a:ea typeface="a드림고딕6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99983" y="4794342"/>
            <a:ext cx="2405292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latin typeface="a드림고딕6" pitchFamily="18" charset="-127"/>
                <a:ea typeface="a드림고딕6" pitchFamily="18" charset="-127"/>
              </a:rPr>
              <a:t>2015. 6. 3 (</a:t>
            </a:r>
            <a:r>
              <a:rPr lang="ko-KR" altLang="en-US" sz="1600" dirty="0" smtClean="0">
                <a:latin typeface="a드림고딕6" pitchFamily="18" charset="-127"/>
                <a:ea typeface="a드림고딕6" pitchFamily="18" charset="-127"/>
              </a:rPr>
              <a:t>수</a:t>
            </a:r>
            <a:r>
              <a:rPr lang="en-US" altLang="ko-KR" sz="1600" dirty="0" smtClean="0">
                <a:latin typeface="a드림고딕6" pitchFamily="18" charset="-127"/>
                <a:ea typeface="a드림고딕6" pitchFamily="18" charset="-127"/>
              </a:rPr>
              <a:t>)</a:t>
            </a:r>
          </a:p>
          <a:p>
            <a:pPr algn="ctr">
              <a:lnSpc>
                <a:spcPct val="130000"/>
              </a:lnSpc>
            </a:pPr>
            <a:endParaRPr lang="en-US" altLang="ko-KR" sz="1600" dirty="0" smtClean="0">
              <a:latin typeface="a드림고딕6" pitchFamily="18" charset="-127"/>
              <a:ea typeface="a드림고딕6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 smtClean="0">
                <a:latin typeface="a드림고딕6" pitchFamily="18" charset="-127"/>
                <a:ea typeface="a드림고딕6" pitchFamily="18" charset="-127"/>
              </a:rPr>
              <a:t>팀명</a:t>
            </a:r>
            <a:r>
              <a:rPr lang="ko-KR" altLang="en-US" sz="1600" dirty="0" smtClean="0">
                <a:latin typeface="a드림고딕6" pitchFamily="18" charset="-127"/>
                <a:ea typeface="a드림고딕6" pitchFamily="18" charset="-127"/>
              </a:rPr>
              <a:t> </a:t>
            </a:r>
            <a:r>
              <a:rPr lang="en-US" altLang="ko-KR" sz="1600" dirty="0" smtClean="0">
                <a:latin typeface="a드림고딕6" pitchFamily="18" charset="-127"/>
                <a:ea typeface="a드림고딕6" pitchFamily="18" charset="-127"/>
              </a:rPr>
              <a:t>: </a:t>
            </a:r>
            <a:r>
              <a:rPr lang="en-US" altLang="ko-KR" sz="1600" smtClean="0">
                <a:latin typeface="a드림고딕6" pitchFamily="18" charset="-127"/>
                <a:ea typeface="a드림고딕6" pitchFamily="18" charset="-127"/>
              </a:rPr>
              <a:t>DBDB </a:t>
            </a:r>
            <a:r>
              <a:rPr lang="en-US" altLang="ko-KR" sz="1600" smtClean="0">
                <a:latin typeface="a드림고딕6" pitchFamily="18" charset="-127"/>
                <a:ea typeface="a드림고딕6" pitchFamily="18" charset="-127"/>
              </a:rPr>
              <a:t>DEEP</a:t>
            </a:r>
            <a:endParaRPr lang="en-US" altLang="ko-KR" sz="1600" dirty="0" smtClean="0">
              <a:latin typeface="a드림고딕6" pitchFamily="18" charset="-127"/>
              <a:ea typeface="a드림고딕6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smtClean="0">
                <a:latin typeface="a드림고딕6" pitchFamily="18" charset="-127"/>
                <a:ea typeface="a드림고딕6" pitchFamily="18" charset="-127"/>
              </a:rPr>
              <a:t>조장 </a:t>
            </a:r>
            <a:r>
              <a:rPr lang="en-US" altLang="ko-KR" sz="1600" dirty="0" smtClean="0">
                <a:latin typeface="a드림고딕6" pitchFamily="18" charset="-127"/>
                <a:ea typeface="a드림고딕6" pitchFamily="18" charset="-127"/>
              </a:rPr>
              <a:t>: </a:t>
            </a:r>
            <a:r>
              <a:rPr lang="ko-KR" altLang="en-US" sz="1600" dirty="0" smtClean="0">
                <a:latin typeface="a드림고딕6" pitchFamily="18" charset="-127"/>
                <a:ea typeface="a드림고딕6" pitchFamily="18" charset="-127"/>
              </a:rPr>
              <a:t>김원준</a:t>
            </a:r>
            <a:endParaRPr lang="en-US" altLang="ko-KR" sz="1600" dirty="0" smtClean="0">
              <a:latin typeface="a드림고딕6" pitchFamily="18" charset="-127"/>
              <a:ea typeface="a드림고딕6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smtClean="0">
                <a:latin typeface="a드림고딕6" pitchFamily="18" charset="-127"/>
                <a:ea typeface="a드림고딕6" pitchFamily="18" charset="-127"/>
              </a:rPr>
              <a:t>팀원 </a:t>
            </a:r>
            <a:r>
              <a:rPr lang="en-US" altLang="ko-KR" sz="1600" dirty="0" smtClean="0">
                <a:latin typeface="a드림고딕6" pitchFamily="18" charset="-127"/>
                <a:ea typeface="a드림고딕6" pitchFamily="18" charset="-127"/>
              </a:rPr>
              <a:t>: </a:t>
            </a:r>
            <a:r>
              <a:rPr lang="ko-KR" altLang="en-US" sz="1600" dirty="0" smtClean="0">
                <a:latin typeface="a드림고딕6" pitchFamily="18" charset="-127"/>
                <a:ea typeface="a드림고딕6" pitchFamily="18" charset="-127"/>
              </a:rPr>
              <a:t>김승규</a:t>
            </a:r>
            <a:r>
              <a:rPr lang="en-US" altLang="ko-KR" sz="1600" dirty="0" smtClean="0">
                <a:latin typeface="a드림고딕6" pitchFamily="18" charset="-127"/>
                <a:ea typeface="a드림고딕6" pitchFamily="18" charset="-127"/>
              </a:rPr>
              <a:t>, </a:t>
            </a:r>
            <a:r>
              <a:rPr lang="ko-KR" altLang="en-US" sz="1600" dirty="0" smtClean="0">
                <a:latin typeface="a드림고딕6" pitchFamily="18" charset="-127"/>
                <a:ea typeface="a드림고딕6" pitchFamily="18" charset="-127"/>
              </a:rPr>
              <a:t>김재환</a:t>
            </a:r>
            <a:endParaRPr lang="en-US" altLang="ko-KR" sz="1600" dirty="0" smtClean="0">
              <a:latin typeface="a드림고딕6" pitchFamily="18" charset="-127"/>
              <a:ea typeface="a드림고딕6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a드림고딕6" pitchFamily="18" charset="-127"/>
                <a:ea typeface="a드림고딕6" pitchFamily="18" charset="-127"/>
              </a:rPr>
              <a:t> </a:t>
            </a:r>
            <a:r>
              <a:rPr lang="en-US" altLang="ko-KR" sz="1600" dirty="0" smtClean="0">
                <a:latin typeface="a드림고딕6" pitchFamily="18" charset="-127"/>
                <a:ea typeface="a드림고딕6" pitchFamily="18" charset="-127"/>
              </a:rPr>
              <a:t>      </a:t>
            </a:r>
            <a:r>
              <a:rPr lang="en-US" altLang="ko-KR" sz="400" dirty="0" smtClean="0">
                <a:latin typeface="a드림고딕6" pitchFamily="18" charset="-127"/>
                <a:ea typeface="a드림고딕6" pitchFamily="18" charset="-127"/>
              </a:rPr>
              <a:t> </a:t>
            </a:r>
            <a:r>
              <a:rPr lang="ko-KR" altLang="en-US" sz="1600" dirty="0" smtClean="0">
                <a:latin typeface="a드림고딕6" pitchFamily="18" charset="-127"/>
                <a:ea typeface="a드림고딕6" pitchFamily="18" charset="-127"/>
              </a:rPr>
              <a:t>장준영</a:t>
            </a:r>
            <a:r>
              <a:rPr lang="en-US" altLang="ko-KR" sz="1600" dirty="0" smtClean="0">
                <a:latin typeface="a드림고딕6" pitchFamily="18" charset="-127"/>
                <a:ea typeface="a드림고딕6" pitchFamily="18" charset="-127"/>
              </a:rPr>
              <a:t>, </a:t>
            </a:r>
            <a:r>
              <a:rPr lang="ko-KR" altLang="en-US" sz="1600" dirty="0" smtClean="0">
                <a:latin typeface="a드림고딕6" pitchFamily="18" charset="-127"/>
                <a:ea typeface="a드림고딕6" pitchFamily="18" charset="-127"/>
              </a:rPr>
              <a:t>원주</a:t>
            </a:r>
            <a:r>
              <a:rPr lang="ko-KR" altLang="en-US" sz="1600" dirty="0">
                <a:latin typeface="a드림고딕6" pitchFamily="18" charset="-127"/>
                <a:ea typeface="a드림고딕6" pitchFamily="18" charset="-127"/>
              </a:rPr>
              <a:t>연</a:t>
            </a:r>
            <a:endParaRPr lang="en-US" altLang="ko-KR" sz="1600" dirty="0" smtClean="0">
              <a:latin typeface="a드림고딕6" pitchFamily="18" charset="-127"/>
              <a:ea typeface="a드림고딕6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2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6202866" y="398121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제약 조건 결정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957240" y="2629424"/>
            <a:ext cx="459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삽입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삭제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갱신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혼합 등을 이용한 명세서 작성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12124" y="1124744"/>
            <a:ext cx="4464496" cy="5328592"/>
          </a:xfrm>
          <a:prstGeom prst="rect">
            <a:avLst/>
          </a:prstGeom>
          <a:solidFill>
            <a:schemeClr val="bg1"/>
          </a:solidFill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00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02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개념적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트랜잭션 모델링 순서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779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1749817" y="2624378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트랜잭션 명세서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37475" y="3976754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제약조건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2197467" y="4183937"/>
            <a:ext cx="1498233" cy="0"/>
          </a:xfrm>
          <a:prstGeom prst="straightConnector1">
            <a:avLst/>
          </a:prstGeom>
          <a:ln w="25400">
            <a:solidFill>
              <a:srgbClr val="3B79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2197467" y="3161598"/>
            <a:ext cx="0" cy="1022339"/>
          </a:xfrm>
          <a:prstGeom prst="straightConnector1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이등변 삼각형 63"/>
          <p:cNvSpPr/>
          <p:nvPr/>
        </p:nvSpPr>
        <p:spPr>
          <a:xfrm rot="5400000">
            <a:off x="2539708" y="1661101"/>
            <a:ext cx="432048" cy="2295886"/>
          </a:xfrm>
          <a:custGeom>
            <a:avLst/>
            <a:gdLst/>
            <a:ahLst/>
            <a:cxnLst/>
            <a:rect l="l" t="t" r="r" b="b"/>
            <a:pathLst>
              <a:path w="432048" h="2295886">
                <a:moveTo>
                  <a:pt x="0" y="2223877"/>
                </a:moveTo>
                <a:lnTo>
                  <a:pt x="0" y="310597"/>
                </a:lnTo>
                <a:cubicBezTo>
                  <a:pt x="0" y="270828"/>
                  <a:pt x="32240" y="238588"/>
                  <a:pt x="72009" y="238588"/>
                </a:cubicBezTo>
                <a:lnTo>
                  <a:pt x="145300" y="238588"/>
                </a:lnTo>
                <a:lnTo>
                  <a:pt x="216024" y="0"/>
                </a:lnTo>
                <a:lnTo>
                  <a:pt x="286749" y="238588"/>
                </a:lnTo>
                <a:lnTo>
                  <a:pt x="360039" y="238588"/>
                </a:lnTo>
                <a:cubicBezTo>
                  <a:pt x="399808" y="238588"/>
                  <a:pt x="432048" y="270828"/>
                  <a:pt x="432048" y="310597"/>
                </a:cubicBezTo>
                <a:lnTo>
                  <a:pt x="432048" y="2223877"/>
                </a:lnTo>
                <a:cubicBezTo>
                  <a:pt x="432048" y="2263646"/>
                  <a:pt x="399808" y="2295886"/>
                  <a:pt x="360039" y="2295886"/>
                </a:cubicBezTo>
                <a:lnTo>
                  <a:pt x="72009" y="2295886"/>
                </a:lnTo>
                <a:cubicBezTo>
                  <a:pt x="32240" y="2295886"/>
                  <a:pt x="0" y="2263646"/>
                  <a:pt x="0" y="2223877"/>
                </a:cubicBezTo>
                <a:close/>
              </a:path>
            </a:pathLst>
          </a:cu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63"/>
          <p:cNvSpPr/>
          <p:nvPr/>
        </p:nvSpPr>
        <p:spPr>
          <a:xfrm rot="5400000">
            <a:off x="4796534" y="3013477"/>
            <a:ext cx="432048" cy="2295886"/>
          </a:xfrm>
          <a:custGeom>
            <a:avLst/>
            <a:gdLst/>
            <a:ahLst/>
            <a:cxnLst/>
            <a:rect l="l" t="t" r="r" b="b"/>
            <a:pathLst>
              <a:path w="432048" h="2295886">
                <a:moveTo>
                  <a:pt x="0" y="2223877"/>
                </a:moveTo>
                <a:lnTo>
                  <a:pt x="0" y="310597"/>
                </a:lnTo>
                <a:cubicBezTo>
                  <a:pt x="0" y="270828"/>
                  <a:pt x="32240" y="238588"/>
                  <a:pt x="72009" y="238588"/>
                </a:cubicBezTo>
                <a:lnTo>
                  <a:pt x="145300" y="238588"/>
                </a:lnTo>
                <a:lnTo>
                  <a:pt x="216024" y="0"/>
                </a:lnTo>
                <a:lnTo>
                  <a:pt x="286749" y="238588"/>
                </a:lnTo>
                <a:lnTo>
                  <a:pt x="360039" y="238588"/>
                </a:lnTo>
                <a:cubicBezTo>
                  <a:pt x="399808" y="238588"/>
                  <a:pt x="432048" y="270828"/>
                  <a:pt x="432048" y="310597"/>
                </a:cubicBezTo>
                <a:lnTo>
                  <a:pt x="432048" y="2223877"/>
                </a:lnTo>
                <a:cubicBezTo>
                  <a:pt x="432048" y="2263646"/>
                  <a:pt x="399808" y="2295886"/>
                  <a:pt x="360039" y="2295886"/>
                </a:cubicBezTo>
                <a:lnTo>
                  <a:pt x="72009" y="2295886"/>
                </a:lnTo>
                <a:cubicBezTo>
                  <a:pt x="32240" y="2295886"/>
                  <a:pt x="0" y="2263646"/>
                  <a:pt x="0" y="2223877"/>
                </a:cubicBezTo>
                <a:close/>
              </a:path>
            </a:pathLst>
          </a:cu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0" t="20375" r="31011" b="4857"/>
          <a:stretch/>
        </p:blipFill>
        <p:spPr bwMode="auto">
          <a:xfrm>
            <a:off x="7248128" y="1196752"/>
            <a:ext cx="439248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10/50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1232" y="404102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mtClean="0">
                <a:latin typeface="a참고딕B" pitchFamily="18" charset="-127"/>
                <a:ea typeface="a참고딕B" pitchFamily="18" charset="-127"/>
              </a:rPr>
              <a:t>논</a:t>
            </a:r>
            <a:r>
              <a:rPr lang="ko-KR" altLang="en-US" sz="4800">
                <a:latin typeface="a참고딕B" pitchFamily="18" charset="-127"/>
                <a:ea typeface="a참고딕B" pitchFamily="18" charset="-127"/>
              </a:rPr>
              <a:t>리</a:t>
            </a:r>
            <a:r>
              <a:rPr lang="ko-KR" altLang="en-US" sz="4800" smtClean="0">
                <a:latin typeface="a참고딕B" pitchFamily="18" charset="-127"/>
                <a:ea typeface="a참고딕B" pitchFamily="18" charset="-127"/>
              </a:rPr>
              <a:t>적 </a:t>
            </a:r>
            <a:r>
              <a:rPr lang="ko-KR" altLang="en-US" sz="4800" dirty="0" smtClean="0">
                <a:latin typeface="a참고딕B" pitchFamily="18" charset="-127"/>
                <a:ea typeface="a참고딕B" pitchFamily="18" charset="-127"/>
              </a:rPr>
              <a:t>설계</a:t>
            </a:r>
            <a:endParaRPr lang="ko-KR" altLang="en-US" sz="48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74470" y="27331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874470" y="3967275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874470" y="5201409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4874470" y="64355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실행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0355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1133310" y="3126958"/>
            <a:ext cx="9746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소개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4124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3514468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5" name="타원 24"/>
          <p:cNvSpPr/>
          <p:nvPr/>
        </p:nvSpPr>
        <p:spPr>
          <a:xfrm>
            <a:off x="5478935" y="2663779"/>
            <a:ext cx="1234134" cy="1234134"/>
          </a:xfrm>
          <a:prstGeom prst="ellipse">
            <a:avLst/>
          </a:prstGeom>
          <a:solidFill>
            <a:srgbClr val="3B79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5752157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7" name="타원 26"/>
          <p:cNvSpPr/>
          <p:nvPr/>
        </p:nvSpPr>
        <p:spPr>
          <a:xfrm>
            <a:off x="7716624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7960993" y="2973070"/>
            <a:ext cx="7453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954311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10112919" y="2973070"/>
            <a:ext cx="9169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41561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65330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890996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9128685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728022" y="2132856"/>
            <a:ext cx="735961" cy="442725"/>
            <a:chOff x="1272991" y="2132856"/>
            <a:chExt cx="735961" cy="442725"/>
          </a:xfrm>
        </p:grpSpPr>
        <p:sp>
          <p:nvSpPr>
            <p:cNvPr id="2" name="직사각형 1"/>
            <p:cNvSpPr/>
            <p:nvPr/>
          </p:nvSpPr>
          <p:spPr>
            <a:xfrm>
              <a:off x="1577726" y="2132856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/>
            <p:cNvSpPr/>
            <p:nvPr/>
          </p:nvSpPr>
          <p:spPr>
            <a:xfrm rot="1800000">
              <a:off x="1885059" y="2180424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직사각형 34"/>
            <p:cNvSpPr/>
            <p:nvPr/>
          </p:nvSpPr>
          <p:spPr>
            <a:xfrm rot="19800000">
              <a:off x="1272991" y="2180426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764117" y="4122803"/>
            <a:ext cx="292417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/>
              <a:t>단순화된 </a:t>
            </a:r>
            <a:r>
              <a:rPr lang="ko-KR" altLang="en-US" dirty="0" err="1"/>
              <a:t>릴레이션</a:t>
            </a:r>
            <a:r>
              <a:rPr lang="ko-KR" altLang="en-US" dirty="0"/>
              <a:t> </a:t>
            </a:r>
            <a:r>
              <a:rPr lang="ko-KR" altLang="en-US" dirty="0" smtClean="0"/>
              <a:t>스키마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릴레이션</a:t>
            </a:r>
            <a:r>
              <a:rPr lang="ko-KR" altLang="en-US" dirty="0" smtClean="0"/>
              <a:t> 정규화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</a:t>
            </a:r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5755216" y="4208341"/>
            <a:ext cx="0" cy="1596923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4985686" y="4018200"/>
            <a:ext cx="790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atin typeface="a기린L" pitchFamily="18" charset="-127"/>
                <a:ea typeface="a기린L" pitchFamily="18" charset="-127"/>
              </a:rPr>
              <a:t>03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735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23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03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논리적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개체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릴레이션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스키마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779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/>
          <p:cNvSpPr txBox="1"/>
          <p:nvPr/>
        </p:nvSpPr>
        <p:spPr>
          <a:xfrm>
            <a:off x="2010044" y="210999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회원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71427" y="2060848"/>
            <a:ext cx="6893553" cy="432048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736776" y="210999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smtClean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u="sng" dirty="0" smtClean="0">
                <a:latin typeface="나눔바른고딕" pitchFamily="50" charset="-127"/>
                <a:ea typeface="나눔바른고딕" pitchFamily="50" charset="-127"/>
              </a:rPr>
              <a:t>ID</a:t>
            </a:r>
            <a:endParaRPr lang="ko-KR" altLang="en-US" u="sng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26908" y="210999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비밀번</a:t>
            </a:r>
            <a:r>
              <a:rPr lang="ko-KR" altLang="en-US">
                <a:latin typeface="나눔바른고딕" pitchFamily="50" charset="-127"/>
                <a:ea typeface="나눔바른고딕" pitchFamily="50" charset="-127"/>
              </a:rPr>
              <a:t>호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59448" y="210999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이름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503792" y="210999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생년월일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1620" y="210999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직업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36332" y="210999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휴대폰번호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574057" y="210999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이메일주소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711783" y="210999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회원등급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 flipV="1">
            <a:off x="4494215" y="2067991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직선 연결선 86"/>
          <p:cNvCxnSpPr/>
          <p:nvPr/>
        </p:nvCxnSpPr>
        <p:spPr>
          <a:xfrm flipV="1">
            <a:off x="5013328" y="2070847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6468057" y="2067991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7601764" y="2070847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8734642" y="2069986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3545960" y="2060848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5541473" y="2060848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직사각형 93"/>
          <p:cNvSpPr/>
          <p:nvPr/>
        </p:nvSpPr>
        <p:spPr>
          <a:xfrm>
            <a:off x="2764417" y="2747067"/>
            <a:ext cx="5720299" cy="432048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2724076" y="279621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smtClean="0">
                <a:latin typeface="나눔바른고딕" pitchFamily="50" charset="-127"/>
                <a:ea typeface="나눔바른고딕" pitchFamily="50" charset="-127"/>
              </a:rPr>
              <a:t>제</a:t>
            </a:r>
            <a:r>
              <a:rPr lang="ko-KR" altLang="en-US" u="sng" dirty="0">
                <a:latin typeface="나눔바른고딕" pitchFamily="50" charset="-127"/>
                <a:ea typeface="나눔바른고딕" pitchFamily="50" charset="-127"/>
              </a:rPr>
              <a:t>품</a:t>
            </a:r>
            <a:r>
              <a:rPr lang="ko-KR" altLang="en-US" u="sng" dirty="0" smtClean="0">
                <a:latin typeface="나눔바른고딕" pitchFamily="50" charset="-127"/>
                <a:ea typeface="나눔바른고딕" pitchFamily="50" charset="-127"/>
              </a:rPr>
              <a:t>번호</a:t>
            </a:r>
            <a:endParaRPr lang="ko-KR" altLang="en-US" u="sng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56616" y="279621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카테고리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611848" y="279621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가격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846692" y="279621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제조사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235620" y="279621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639532" y="279621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추천수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59757" y="279621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비추천수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 flipV="1">
            <a:off x="3682016" y="2757066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5218115" y="2754210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5851528" y="2757066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/>
          <p:cNvCxnSpPr/>
          <p:nvPr/>
        </p:nvCxnSpPr>
        <p:spPr>
          <a:xfrm flipV="1">
            <a:off x="7445957" y="2754210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직선 연결선 109"/>
          <p:cNvCxnSpPr/>
          <p:nvPr/>
        </p:nvCxnSpPr>
        <p:spPr>
          <a:xfrm flipV="1">
            <a:off x="4612760" y="2747067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직선 연결선 110"/>
          <p:cNvCxnSpPr/>
          <p:nvPr/>
        </p:nvCxnSpPr>
        <p:spPr>
          <a:xfrm flipV="1">
            <a:off x="6633673" y="2747067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" name="직사각형 112"/>
          <p:cNvSpPr/>
          <p:nvPr/>
        </p:nvSpPr>
        <p:spPr>
          <a:xfrm>
            <a:off x="2764417" y="3433286"/>
            <a:ext cx="4640179" cy="432048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2724076" y="347878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err="1" smtClean="0">
                <a:latin typeface="나눔바른고딕" pitchFamily="50" charset="-127"/>
                <a:ea typeface="나눔바른고딕" pitchFamily="50" charset="-127"/>
              </a:rPr>
              <a:t>협찬사번호</a:t>
            </a:r>
            <a:endParaRPr lang="ko-KR" altLang="en-US" u="sng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872516" y="348243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연락처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657208" y="34824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대표자명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640548" y="348243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사이트주소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722992" y="3482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823120" y="348243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12632" y="3482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3885216" y="3443285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직선 연결선 123"/>
          <p:cNvCxnSpPr/>
          <p:nvPr/>
        </p:nvCxnSpPr>
        <p:spPr>
          <a:xfrm flipV="1">
            <a:off x="5649915" y="3440429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직선 연결선 128"/>
          <p:cNvCxnSpPr/>
          <p:nvPr/>
        </p:nvCxnSpPr>
        <p:spPr>
          <a:xfrm flipV="1">
            <a:off x="4676260" y="3433286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직선 연결선 129"/>
          <p:cNvCxnSpPr/>
          <p:nvPr/>
        </p:nvCxnSpPr>
        <p:spPr>
          <a:xfrm flipV="1">
            <a:off x="6811473" y="3433286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2" name="직사각형 131"/>
          <p:cNvSpPr/>
          <p:nvPr/>
        </p:nvSpPr>
        <p:spPr>
          <a:xfrm>
            <a:off x="2764417" y="4119505"/>
            <a:ext cx="5198041" cy="432048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2724076" y="41686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smtClean="0">
                <a:latin typeface="나눔바른고딕" pitchFamily="50" charset="-127"/>
                <a:ea typeface="나눔바른고딕" pitchFamily="50" charset="-127"/>
              </a:rPr>
              <a:t>프로그램번호</a:t>
            </a:r>
            <a:endParaRPr lang="ko-KR" altLang="en-US" u="sng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075716" y="416865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방영여부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038208" y="416865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장르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678648" y="416865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방송사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142092" y="416865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시청률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531020" y="416865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이름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 flipV="1">
            <a:off x="4088416" y="4129504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직선 연결선 142"/>
          <p:cNvCxnSpPr/>
          <p:nvPr/>
        </p:nvCxnSpPr>
        <p:spPr>
          <a:xfrm flipV="1">
            <a:off x="5662615" y="4126648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직선 연결선 143"/>
          <p:cNvCxnSpPr/>
          <p:nvPr/>
        </p:nvCxnSpPr>
        <p:spPr>
          <a:xfrm flipV="1">
            <a:off x="6511928" y="4129504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5044560" y="4119505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직선 연결선 148"/>
          <p:cNvCxnSpPr/>
          <p:nvPr/>
        </p:nvCxnSpPr>
        <p:spPr>
          <a:xfrm flipV="1">
            <a:off x="7128973" y="4119505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1" name="직사각형 150"/>
          <p:cNvSpPr/>
          <p:nvPr/>
        </p:nvSpPr>
        <p:spPr>
          <a:xfrm>
            <a:off x="2764417" y="4805724"/>
            <a:ext cx="5432267" cy="432048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/>
          <p:cNvSpPr txBox="1"/>
          <p:nvPr/>
        </p:nvSpPr>
        <p:spPr>
          <a:xfrm>
            <a:off x="2724076" y="4854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err="1" smtClean="0">
                <a:latin typeface="나눔바른고딕" pitchFamily="50" charset="-127"/>
                <a:ea typeface="나눔바른고딕" pitchFamily="50" charset="-127"/>
              </a:rPr>
              <a:t>댓글번호</a:t>
            </a:r>
            <a:endParaRPr lang="ko-KR" altLang="en-US" u="sng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656616" y="4854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작성일지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631808" y="4854872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작성자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(FK)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856448" y="48548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내용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205592" y="4854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비추천수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454820" y="485487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추천수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61" name="직선 연결선 160"/>
          <p:cNvCxnSpPr/>
          <p:nvPr/>
        </p:nvCxnSpPr>
        <p:spPr>
          <a:xfrm flipV="1">
            <a:off x="3682016" y="4815723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2" name="직선 연결선 161"/>
          <p:cNvCxnSpPr/>
          <p:nvPr/>
        </p:nvCxnSpPr>
        <p:spPr>
          <a:xfrm flipV="1">
            <a:off x="5840415" y="4812867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직선 연결선 162"/>
          <p:cNvCxnSpPr/>
          <p:nvPr/>
        </p:nvCxnSpPr>
        <p:spPr>
          <a:xfrm flipV="1">
            <a:off x="6448428" y="4815723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직선 연결선 166"/>
          <p:cNvCxnSpPr/>
          <p:nvPr/>
        </p:nvCxnSpPr>
        <p:spPr>
          <a:xfrm flipV="1">
            <a:off x="4638160" y="4805724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8" name="직선 연결선 167"/>
          <p:cNvCxnSpPr/>
          <p:nvPr/>
        </p:nvCxnSpPr>
        <p:spPr>
          <a:xfrm flipV="1">
            <a:off x="7205173" y="4805724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0" name="직사각형 169"/>
          <p:cNvSpPr/>
          <p:nvPr/>
        </p:nvSpPr>
        <p:spPr>
          <a:xfrm>
            <a:off x="2764417" y="5491944"/>
            <a:ext cx="3187567" cy="432048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2724076" y="554109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smtClean="0">
                <a:latin typeface="나눔바른고딕" pitchFamily="50" charset="-127"/>
                <a:ea typeface="나눔바른고딕" pitchFamily="50" charset="-127"/>
              </a:rPr>
              <a:t>관리자</a:t>
            </a:r>
            <a:r>
              <a:rPr lang="en-US" altLang="ko-KR" u="sng" dirty="0" smtClean="0">
                <a:latin typeface="나눔바른고딕" pitchFamily="50" charset="-127"/>
                <a:ea typeface="나눔바른고딕" pitchFamily="50" charset="-127"/>
              </a:rPr>
              <a:t>ID</a:t>
            </a:r>
            <a:endParaRPr lang="ko-KR" altLang="en-US" u="sng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755508" y="554109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비밀번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호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776948" y="554109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직책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388020" y="554109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이름</a:t>
            </a:r>
          </a:p>
        </p:txBody>
      </p:sp>
      <p:cxnSp>
        <p:nvCxnSpPr>
          <p:cNvPr id="180" name="직선 연결선 179"/>
          <p:cNvCxnSpPr/>
          <p:nvPr/>
        </p:nvCxnSpPr>
        <p:spPr>
          <a:xfrm flipV="1">
            <a:off x="3732816" y="5501943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1" name="직선 연결선 180"/>
          <p:cNvCxnSpPr/>
          <p:nvPr/>
        </p:nvCxnSpPr>
        <p:spPr>
          <a:xfrm flipV="1">
            <a:off x="5383215" y="5499087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6" name="직선 연결선 185"/>
          <p:cNvCxnSpPr/>
          <p:nvPr/>
        </p:nvCxnSpPr>
        <p:spPr>
          <a:xfrm flipV="1">
            <a:off x="4777860" y="5491944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8" name="TextBox 187"/>
          <p:cNvSpPr txBox="1"/>
          <p:nvPr/>
        </p:nvSpPr>
        <p:spPr>
          <a:xfrm>
            <a:off x="2010044" y="279621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제품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804860" y="347878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협찬사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309083" y="4168653"/>
            <a:ext cx="129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TV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프로그램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2010044" y="48548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댓글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1804860" y="55410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관리</a:t>
            </a:r>
            <a:r>
              <a:rPr lang="ko-KR" altLang="en-US">
                <a:latin typeface="나눔바른고딕" pitchFamily="50" charset="-127"/>
                <a:ea typeface="나눔바른고딕" pitchFamily="50" charset="-127"/>
              </a:rPr>
              <a:t>자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12/50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9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23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03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논리적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관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계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릴레이션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스키마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779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" name="그룹 3"/>
          <p:cNvGrpSpPr/>
          <p:nvPr/>
        </p:nvGrpSpPr>
        <p:grpSpPr>
          <a:xfrm>
            <a:off x="1189307" y="1819548"/>
            <a:ext cx="5197204" cy="432048"/>
            <a:chOff x="1189307" y="2060848"/>
            <a:chExt cx="5197204" cy="432048"/>
          </a:xfrm>
        </p:grpSpPr>
        <p:sp>
          <p:nvSpPr>
            <p:cNvPr id="9" name="TextBox 8"/>
            <p:cNvSpPr txBox="1"/>
            <p:nvPr/>
          </p:nvSpPr>
          <p:spPr>
            <a:xfrm>
              <a:off x="1189307" y="2109996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댓글추천하다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764417" y="2060848"/>
              <a:ext cx="3619615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24076" y="2109996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err="1" smtClean="0">
                  <a:latin typeface="나눔바른고딕" pitchFamily="50" charset="-127"/>
                  <a:ea typeface="나눔바른고딕" pitchFamily="50" charset="-127"/>
                </a:rPr>
                <a:t>댓글번호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13816" y="2109996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381108" y="210999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추천여</a:t>
              </a:r>
              <a:r>
                <a:rPr lang="ko-KR" altLang="en-US">
                  <a:latin typeface="나눔바른고딕" pitchFamily="50" charset="-127"/>
                  <a:ea typeface="나눔바른고딕" pitchFamily="50" charset="-127"/>
                </a:rPr>
                <a:t>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4126516" y="207084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5374760" y="206084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1599676" y="2509931"/>
            <a:ext cx="5363775" cy="432048"/>
            <a:chOff x="1599676" y="2509931"/>
            <a:chExt cx="5363775" cy="432048"/>
          </a:xfrm>
        </p:grpSpPr>
        <p:sp>
          <p:nvSpPr>
            <p:cNvPr id="94" name="직사각형 93"/>
            <p:cNvSpPr/>
            <p:nvPr/>
          </p:nvSpPr>
          <p:spPr>
            <a:xfrm>
              <a:off x="2764417" y="2509931"/>
              <a:ext cx="4195679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724076" y="2559079"/>
              <a:ext cx="1893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프로그램번호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558316" y="2559079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제품번호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958048" y="2559079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방영회</a:t>
              </a:r>
              <a:r>
                <a:rPr lang="ko-KR" altLang="en-US">
                  <a:latin typeface="나눔바른고딕" pitchFamily="50" charset="-127"/>
                  <a:ea typeface="나눔바른고딕" pitchFamily="50" charset="-127"/>
                </a:rPr>
                <a:t>차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 flipV="1">
              <a:off x="4596416" y="2519930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V="1">
              <a:off x="5958960" y="2509931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8" name="TextBox 187"/>
            <p:cNvSpPr txBox="1"/>
            <p:nvPr/>
          </p:nvSpPr>
          <p:spPr>
            <a:xfrm>
              <a:off x="1599676" y="2559079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등장하다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99676" y="3200314"/>
            <a:ext cx="4253223" cy="432048"/>
            <a:chOff x="1599676" y="3433286"/>
            <a:chExt cx="4253223" cy="432048"/>
          </a:xfrm>
        </p:grpSpPr>
        <p:sp>
          <p:nvSpPr>
            <p:cNvPr id="113" name="직사각형 112"/>
            <p:cNvSpPr/>
            <p:nvPr/>
          </p:nvSpPr>
          <p:spPr>
            <a:xfrm>
              <a:off x="2764417" y="3433286"/>
              <a:ext cx="3043551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724076" y="3478785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제품번호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164616" y="3482434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협찬사번호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23" name="직선 연결선 122"/>
            <p:cNvCxnSpPr/>
            <p:nvPr/>
          </p:nvCxnSpPr>
          <p:spPr>
            <a:xfrm flipV="1">
              <a:off x="4151916" y="344328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9" name="TextBox 188"/>
            <p:cNvSpPr txBox="1"/>
            <p:nvPr/>
          </p:nvSpPr>
          <p:spPr>
            <a:xfrm>
              <a:off x="1599676" y="347878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협찬하다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189307" y="3890697"/>
            <a:ext cx="5248004" cy="432048"/>
            <a:chOff x="1189307" y="4119505"/>
            <a:chExt cx="5248004" cy="432048"/>
          </a:xfrm>
        </p:grpSpPr>
        <p:sp>
          <p:nvSpPr>
            <p:cNvPr id="132" name="직사각형 131"/>
            <p:cNvSpPr/>
            <p:nvPr/>
          </p:nvSpPr>
          <p:spPr>
            <a:xfrm>
              <a:off x="2764417" y="4119505"/>
              <a:ext cx="3619615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24076" y="4168653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999516" y="4168653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제품번호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431908" y="416865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추천여</a:t>
              </a:r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부</a:t>
              </a:r>
            </a:p>
          </p:txBody>
        </p:sp>
        <p:cxnSp>
          <p:nvCxnSpPr>
            <p:cNvPr id="142" name="직선 연결선 141"/>
            <p:cNvCxnSpPr/>
            <p:nvPr/>
          </p:nvCxnSpPr>
          <p:spPr>
            <a:xfrm flipV="1">
              <a:off x="3986816" y="412950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 flipV="1">
              <a:off x="5438260" y="411950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0" name="TextBox 189"/>
            <p:cNvSpPr txBox="1"/>
            <p:nvPr/>
          </p:nvSpPr>
          <p:spPr>
            <a:xfrm>
              <a:off x="1189307" y="4168653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제품추천하</a:t>
              </a:r>
              <a:r>
                <a:rPr lang="ko-KR" altLang="en-US" dirty="0" err="1">
                  <a:latin typeface="나눔바른고딕" pitchFamily="50" charset="-127"/>
                  <a:ea typeface="나눔바른고딕" pitchFamily="50" charset="-127"/>
                </a:rPr>
                <a:t>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37050" y="4581080"/>
            <a:ext cx="5796849" cy="432048"/>
            <a:chOff x="437050" y="4805724"/>
            <a:chExt cx="5796849" cy="432048"/>
          </a:xfrm>
        </p:grpSpPr>
        <p:sp>
          <p:nvSpPr>
            <p:cNvPr id="151" name="직사각형 150"/>
            <p:cNvSpPr/>
            <p:nvPr/>
          </p:nvSpPr>
          <p:spPr>
            <a:xfrm>
              <a:off x="2764417" y="4805724"/>
              <a:ext cx="3403591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724076" y="4854872"/>
              <a:ext cx="1893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프로그램번호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545616" y="4854872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관리자번호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>
            <a:xfrm flipV="1">
              <a:off x="4571016" y="4815723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437050" y="4854872"/>
              <a:ext cx="2168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TV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프로그램 관리하다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189307" y="5271463"/>
            <a:ext cx="4452243" cy="432048"/>
            <a:chOff x="1189307" y="5491944"/>
            <a:chExt cx="4452243" cy="432048"/>
          </a:xfrm>
        </p:grpSpPr>
        <p:sp>
          <p:nvSpPr>
            <p:cNvPr id="170" name="직사각형 169"/>
            <p:cNvSpPr/>
            <p:nvPr/>
          </p:nvSpPr>
          <p:spPr>
            <a:xfrm>
              <a:off x="2764417" y="5491944"/>
              <a:ext cx="2827527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724076" y="5541092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제품번호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139216" y="5541092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80" name="직선 연결선 179"/>
            <p:cNvCxnSpPr/>
            <p:nvPr/>
          </p:nvCxnSpPr>
          <p:spPr>
            <a:xfrm flipV="1">
              <a:off x="4139216" y="5501943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2" name="TextBox 191"/>
            <p:cNvSpPr txBox="1"/>
            <p:nvPr/>
          </p:nvSpPr>
          <p:spPr>
            <a:xfrm>
              <a:off x="1189307" y="5541092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제품관리하다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2777117" y="5961844"/>
            <a:ext cx="3107175" cy="432048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2736776" y="6010992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err="1" smtClean="0">
                <a:latin typeface="나눔바른고딕" pitchFamily="50" charset="-127"/>
                <a:ea typeface="나눔바른고딕" pitchFamily="50" charset="-127"/>
              </a:rPr>
              <a:t>협찬</a:t>
            </a:r>
            <a:r>
              <a:rPr lang="ko-KR" altLang="en-US" u="sng" dirty="0" err="1">
                <a:latin typeface="나눔바른고딕" pitchFamily="50" charset="-127"/>
                <a:ea typeface="나눔바른고딕" pitchFamily="50" charset="-127"/>
              </a:rPr>
              <a:t>사</a:t>
            </a:r>
            <a:r>
              <a:rPr lang="ko-KR" altLang="en-US" u="sng" dirty="0" err="1" smtClean="0">
                <a:latin typeface="나눔바른고딕" pitchFamily="50" charset="-127"/>
                <a:ea typeface="나눔바른고딕" pitchFamily="50" charset="-127"/>
              </a:rPr>
              <a:t>번호</a:t>
            </a:r>
            <a:r>
              <a:rPr lang="en-US" altLang="ko-KR" u="sng" dirty="0" smtClean="0">
                <a:latin typeface="나눔바른고딕" pitchFamily="50" charset="-127"/>
                <a:ea typeface="나눔바른고딕" pitchFamily="50" charset="-127"/>
              </a:rPr>
              <a:t>(FK)</a:t>
            </a:r>
            <a:endParaRPr lang="ko-KR" altLang="en-US" u="sng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393216" y="601099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관리자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ID(FK)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4393216" y="5971843"/>
            <a:ext cx="0" cy="414831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9" name="TextBox 108"/>
          <p:cNvSpPr txBox="1"/>
          <p:nvPr/>
        </p:nvSpPr>
        <p:spPr>
          <a:xfrm>
            <a:off x="984122" y="601099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협찬사관리하다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13/50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21226" y="2145889"/>
            <a:ext cx="264966" cy="0"/>
          </a:xfrm>
          <a:prstGeom prst="line">
            <a:avLst/>
          </a:prstGeom>
          <a:ln w="1651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442550" y="2841214"/>
            <a:ext cx="264966" cy="0"/>
          </a:xfrm>
          <a:prstGeom prst="line">
            <a:avLst/>
          </a:prstGeom>
          <a:ln w="1651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838316" y="4222339"/>
            <a:ext cx="264966" cy="0"/>
          </a:xfrm>
          <a:prstGeom prst="line">
            <a:avLst/>
          </a:prstGeom>
          <a:ln w="1651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1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23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03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논리적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단순화된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릴레이션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스키마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779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그룹 12"/>
          <p:cNvGrpSpPr/>
          <p:nvPr/>
        </p:nvGrpSpPr>
        <p:grpSpPr>
          <a:xfrm>
            <a:off x="2010044" y="1523830"/>
            <a:ext cx="7707142" cy="432048"/>
            <a:chOff x="2010044" y="2060848"/>
            <a:chExt cx="7707142" cy="432048"/>
          </a:xfrm>
        </p:grpSpPr>
        <p:sp>
          <p:nvSpPr>
            <p:cNvPr id="9" name="TextBox 8"/>
            <p:cNvSpPr txBox="1"/>
            <p:nvPr/>
          </p:nvSpPr>
          <p:spPr>
            <a:xfrm>
              <a:off x="2010044" y="2109996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771427" y="2060848"/>
              <a:ext cx="6893553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36776" y="2109996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526908" y="210999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비밀번</a:t>
              </a:r>
              <a:r>
                <a:rPr lang="ko-KR" altLang="en-US">
                  <a:latin typeface="나눔바른고딕" pitchFamily="50" charset="-127"/>
                  <a:ea typeface="나눔바른고딕" pitchFamily="50" charset="-127"/>
                </a:rPr>
                <a:t>호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59448" y="2109996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이름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503792" y="210999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생년월일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81620" y="2109996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직업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36332" y="2109996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휴대폰번호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574057" y="2109996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이메일주소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711783" y="210999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회원등급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4494215" y="2067991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5013328" y="207084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flipV="1">
              <a:off x="6468057" y="2067991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flipV="1">
              <a:off x="7601764" y="207084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flipV="1">
              <a:off x="8734642" y="206998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3545960" y="206084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V="1">
              <a:off x="5541473" y="206084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2010044" y="3759114"/>
            <a:ext cx="6200951" cy="432048"/>
            <a:chOff x="2010044" y="4805724"/>
            <a:chExt cx="6200951" cy="432048"/>
          </a:xfrm>
        </p:grpSpPr>
        <p:sp>
          <p:nvSpPr>
            <p:cNvPr id="151" name="직사각형 150"/>
            <p:cNvSpPr/>
            <p:nvPr/>
          </p:nvSpPr>
          <p:spPr>
            <a:xfrm>
              <a:off x="2764417" y="4805724"/>
              <a:ext cx="5432267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724076" y="4854872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err="1" smtClean="0">
                  <a:latin typeface="나눔바른고딕" pitchFamily="50" charset="-127"/>
                  <a:ea typeface="나눔바른고딕" pitchFamily="50" charset="-127"/>
                </a:rPr>
                <a:t>댓글번호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656616" y="4854872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작성일지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631808" y="4854872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작성자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856448" y="4854872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내용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205592" y="4854872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비추천수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454820" y="485487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추천수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>
            <a:xfrm flipV="1">
              <a:off x="3682016" y="4815723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 flipV="1">
              <a:off x="5840415" y="481286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 flipV="1">
              <a:off x="6448428" y="4815723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 flipV="1">
              <a:off x="4638160" y="480572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 flipV="1">
              <a:off x="7205173" y="480572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010044" y="4854872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댓글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04860" y="4317935"/>
            <a:ext cx="4178195" cy="432048"/>
            <a:chOff x="1804860" y="4317935"/>
            <a:chExt cx="4178195" cy="432048"/>
          </a:xfrm>
        </p:grpSpPr>
        <p:sp>
          <p:nvSpPr>
            <p:cNvPr id="170" name="직사각형 169"/>
            <p:cNvSpPr/>
            <p:nvPr/>
          </p:nvSpPr>
          <p:spPr>
            <a:xfrm>
              <a:off x="2764417" y="4317935"/>
              <a:ext cx="3187567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724076" y="4367083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755508" y="436708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비밀번</a:t>
              </a:r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호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776948" y="43670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직책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88020" y="43670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이름</a:t>
              </a:r>
            </a:p>
          </p:txBody>
        </p:sp>
        <p:cxnSp>
          <p:nvCxnSpPr>
            <p:cNvPr id="180" name="직선 연결선 179"/>
            <p:cNvCxnSpPr/>
            <p:nvPr/>
          </p:nvCxnSpPr>
          <p:spPr>
            <a:xfrm flipV="1">
              <a:off x="3732816" y="432793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V="1">
              <a:off x="5383215" y="432507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 flipV="1">
              <a:off x="4777860" y="431793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2" name="TextBox 191"/>
            <p:cNvSpPr txBox="1"/>
            <p:nvPr/>
          </p:nvSpPr>
          <p:spPr>
            <a:xfrm>
              <a:off x="1804860" y="4367083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관리</a:t>
              </a:r>
              <a:r>
                <a:rPr lang="ko-KR" altLang="en-US">
                  <a:latin typeface="나눔바른고딕" pitchFamily="50" charset="-127"/>
                  <a:ea typeface="나눔바른고딕" pitchFamily="50" charset="-127"/>
                </a:rPr>
                <a:t>자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010044" y="2082651"/>
            <a:ext cx="9635252" cy="432048"/>
            <a:chOff x="2010044" y="2747067"/>
            <a:chExt cx="9635252" cy="432048"/>
          </a:xfrm>
        </p:grpSpPr>
        <p:sp>
          <p:nvSpPr>
            <p:cNvPr id="94" name="직사각형 93"/>
            <p:cNvSpPr/>
            <p:nvPr/>
          </p:nvSpPr>
          <p:spPr>
            <a:xfrm>
              <a:off x="2764417" y="2747067"/>
              <a:ext cx="8876199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724076" y="279621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</a:t>
              </a:r>
              <a:r>
                <a:rPr lang="ko-KR" altLang="en-US" u="sng" dirty="0">
                  <a:latin typeface="나눔바른고딕" pitchFamily="50" charset="-127"/>
                  <a:ea typeface="나눔바른고딕" pitchFamily="50" charset="-127"/>
                </a:rPr>
                <a:t>품</a:t>
              </a:r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번호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56616" y="279621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카테고리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611848" y="279621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가격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46692" y="279621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제조사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35620" y="279621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이름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639532" y="279621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추천수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459757" y="279621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비추천수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 flipV="1">
              <a:off x="3682016" y="275706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V="1">
              <a:off x="5218115" y="2754210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V="1">
              <a:off x="5851528" y="275706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V="1">
              <a:off x="7445957" y="2754210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V="1">
              <a:off x="4612760" y="274706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flipV="1">
              <a:off x="6633673" y="274706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8" name="TextBox 187"/>
            <p:cNvSpPr txBox="1"/>
            <p:nvPr/>
          </p:nvSpPr>
          <p:spPr>
            <a:xfrm>
              <a:off x="2010044" y="279621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제품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8483711" y="2754210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8500730" y="2796215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협찬사번호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0142962" y="2780928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 flipV="1">
              <a:off x="10145567" y="2754210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804860" y="2641472"/>
            <a:ext cx="7194028" cy="432048"/>
            <a:chOff x="1804860" y="3433286"/>
            <a:chExt cx="7194028" cy="432048"/>
          </a:xfrm>
        </p:grpSpPr>
        <p:sp>
          <p:nvSpPr>
            <p:cNvPr id="113" name="직사각형 112"/>
            <p:cNvSpPr/>
            <p:nvPr/>
          </p:nvSpPr>
          <p:spPr>
            <a:xfrm>
              <a:off x="2764417" y="3433286"/>
              <a:ext cx="6211903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724076" y="3478785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err="1" smtClean="0">
                  <a:latin typeface="나눔바른고딕" pitchFamily="50" charset="-127"/>
                  <a:ea typeface="나눔바른고딕" pitchFamily="50" charset="-127"/>
                </a:rPr>
                <a:t>협찬사번호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872516" y="34824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연락처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57208" y="348243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대표자명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640548" y="3482434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사이트주소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722992" y="34824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823120" y="34824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이름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23" name="직선 연결선 122"/>
            <p:cNvCxnSpPr/>
            <p:nvPr/>
          </p:nvCxnSpPr>
          <p:spPr>
            <a:xfrm flipV="1">
              <a:off x="3885216" y="344328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flipV="1">
              <a:off x="5649915" y="3440429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 flipV="1">
              <a:off x="4676260" y="343328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 flipV="1">
              <a:off x="6811473" y="343328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9" name="TextBox 188"/>
            <p:cNvSpPr txBox="1"/>
            <p:nvPr/>
          </p:nvSpPr>
          <p:spPr>
            <a:xfrm>
              <a:off x="1804860" y="347878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협찬사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496554" y="3482434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22" name="직선 연결선 121"/>
            <p:cNvCxnSpPr/>
            <p:nvPr/>
          </p:nvCxnSpPr>
          <p:spPr>
            <a:xfrm flipV="1">
              <a:off x="7457349" y="343328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1309083" y="3200293"/>
            <a:ext cx="8243301" cy="432048"/>
            <a:chOff x="1309083" y="4119505"/>
            <a:chExt cx="8243301" cy="432048"/>
          </a:xfrm>
        </p:grpSpPr>
        <p:sp>
          <p:nvSpPr>
            <p:cNvPr id="132" name="직사각형 131"/>
            <p:cNvSpPr/>
            <p:nvPr/>
          </p:nvSpPr>
          <p:spPr>
            <a:xfrm>
              <a:off x="2764417" y="4119505"/>
              <a:ext cx="6787967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24076" y="4168653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프로그램번호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075716" y="416865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방영여부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038208" y="416865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장르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678648" y="4168653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방송사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142092" y="4168653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시청률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531020" y="416865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이름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42" name="직선 연결선 141"/>
            <p:cNvCxnSpPr/>
            <p:nvPr/>
          </p:nvCxnSpPr>
          <p:spPr>
            <a:xfrm flipV="1">
              <a:off x="4088416" y="412950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 flipV="1">
              <a:off x="5662615" y="412664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 flipV="1">
              <a:off x="6511928" y="412950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 flipV="1">
              <a:off x="5044560" y="411950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 flipV="1">
              <a:off x="7128973" y="411950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0" name="TextBox 189"/>
            <p:cNvSpPr txBox="1"/>
            <p:nvPr/>
          </p:nvSpPr>
          <p:spPr>
            <a:xfrm>
              <a:off x="1309083" y="4168653"/>
              <a:ext cx="1295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>
                  <a:latin typeface="나눔바른고딕" pitchFamily="50" charset="-127"/>
                  <a:ea typeface="나눔바른고딕" pitchFamily="50" charset="-127"/>
                </a:rPr>
                <a:t>TV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프로그램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05523" y="4168653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 flipV="1">
              <a:off x="7968208" y="411950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2" name="그룹 261"/>
          <p:cNvGrpSpPr/>
          <p:nvPr/>
        </p:nvGrpSpPr>
        <p:grpSpPr>
          <a:xfrm>
            <a:off x="1177729" y="4876756"/>
            <a:ext cx="5197204" cy="432048"/>
            <a:chOff x="1189307" y="2060848"/>
            <a:chExt cx="5197204" cy="432048"/>
          </a:xfrm>
        </p:grpSpPr>
        <p:sp>
          <p:nvSpPr>
            <p:cNvPr id="263" name="TextBox 262"/>
            <p:cNvSpPr txBox="1"/>
            <p:nvPr/>
          </p:nvSpPr>
          <p:spPr>
            <a:xfrm>
              <a:off x="1189307" y="2109996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댓글추천하다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2764417" y="2060848"/>
              <a:ext cx="3619615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724076" y="2109996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err="1" smtClean="0">
                  <a:latin typeface="나눔바른고딕" pitchFamily="50" charset="-127"/>
                  <a:ea typeface="나눔바른고딕" pitchFamily="50" charset="-127"/>
                </a:rPr>
                <a:t>댓글번호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113816" y="2109996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381108" y="210999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추천여</a:t>
              </a:r>
              <a:r>
                <a:rPr lang="ko-KR" altLang="en-US">
                  <a:latin typeface="나눔바른고딕" pitchFamily="50" charset="-127"/>
                  <a:ea typeface="나눔바른고딕" pitchFamily="50" charset="-127"/>
                </a:rPr>
                <a:t>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68" name="직선 연결선 267"/>
            <p:cNvCxnSpPr/>
            <p:nvPr/>
          </p:nvCxnSpPr>
          <p:spPr>
            <a:xfrm flipV="1">
              <a:off x="4126516" y="207084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9" name="직선 연결선 268"/>
            <p:cNvCxnSpPr/>
            <p:nvPr/>
          </p:nvCxnSpPr>
          <p:spPr>
            <a:xfrm flipV="1">
              <a:off x="5374760" y="206084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595694" y="5435577"/>
            <a:ext cx="5364402" cy="432048"/>
            <a:chOff x="1595694" y="5435577"/>
            <a:chExt cx="5364402" cy="432048"/>
          </a:xfrm>
        </p:grpSpPr>
        <p:sp>
          <p:nvSpPr>
            <p:cNvPr id="271" name="직사각형 270"/>
            <p:cNvSpPr/>
            <p:nvPr/>
          </p:nvSpPr>
          <p:spPr>
            <a:xfrm>
              <a:off x="2760435" y="5435577"/>
              <a:ext cx="4199661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2720094" y="5484725"/>
              <a:ext cx="1893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프로그램번호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554334" y="5484725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제품번호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954066" y="548472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방영회차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 flipV="1">
              <a:off x="4592434" y="544557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직선 연결선 275"/>
            <p:cNvCxnSpPr/>
            <p:nvPr/>
          </p:nvCxnSpPr>
          <p:spPr>
            <a:xfrm flipV="1">
              <a:off x="5954978" y="543557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7" name="TextBox 276"/>
            <p:cNvSpPr txBox="1"/>
            <p:nvPr/>
          </p:nvSpPr>
          <p:spPr>
            <a:xfrm>
              <a:off x="1595694" y="548472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등장하다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92" name="그룹 291"/>
          <p:cNvGrpSpPr/>
          <p:nvPr/>
        </p:nvGrpSpPr>
        <p:grpSpPr>
          <a:xfrm>
            <a:off x="1189307" y="5994401"/>
            <a:ext cx="5248004" cy="432048"/>
            <a:chOff x="1189307" y="4119505"/>
            <a:chExt cx="5248004" cy="432048"/>
          </a:xfrm>
        </p:grpSpPr>
        <p:sp>
          <p:nvSpPr>
            <p:cNvPr id="293" name="직사각형 292"/>
            <p:cNvSpPr/>
            <p:nvPr/>
          </p:nvSpPr>
          <p:spPr>
            <a:xfrm>
              <a:off x="2764417" y="4119505"/>
              <a:ext cx="3619615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2724076" y="4168653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999516" y="4168653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제품번호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5431908" y="416865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추천여</a:t>
              </a:r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부</a:t>
              </a:r>
            </a:p>
          </p:txBody>
        </p:sp>
        <p:cxnSp>
          <p:nvCxnSpPr>
            <p:cNvPr id="297" name="직선 연결선 296"/>
            <p:cNvCxnSpPr/>
            <p:nvPr/>
          </p:nvCxnSpPr>
          <p:spPr>
            <a:xfrm flipV="1">
              <a:off x="3986816" y="412950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8" name="직선 연결선 297"/>
            <p:cNvCxnSpPr/>
            <p:nvPr/>
          </p:nvCxnSpPr>
          <p:spPr>
            <a:xfrm flipV="1">
              <a:off x="5438260" y="411950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89307" y="4168653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제품추천하</a:t>
              </a:r>
              <a:r>
                <a:rPr lang="ko-KR" altLang="en-US" dirty="0" err="1">
                  <a:latin typeface="나눔바른고딕" pitchFamily="50" charset="-127"/>
                  <a:ea typeface="나눔바른고딕" pitchFamily="50" charset="-127"/>
                </a:rPr>
                <a:t>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14/50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047747" y="5204566"/>
            <a:ext cx="264966" cy="0"/>
          </a:xfrm>
          <a:prstGeom prst="line">
            <a:avLst/>
          </a:prstGeom>
          <a:ln w="1651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888743" y="6322166"/>
            <a:ext cx="264966" cy="0"/>
          </a:xfrm>
          <a:prstGeom prst="line">
            <a:avLst/>
          </a:prstGeom>
          <a:ln w="1651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4441741" y="5769716"/>
            <a:ext cx="264966" cy="0"/>
          </a:xfrm>
          <a:prstGeom prst="line">
            <a:avLst/>
          </a:prstGeom>
          <a:ln w="1651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23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03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논리적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릴레이션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정규화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779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/>
        </p:nvGrpSpPr>
        <p:grpSpPr>
          <a:xfrm>
            <a:off x="1531815" y="1587122"/>
            <a:ext cx="3798278" cy="2048356"/>
            <a:chOff x="1289610" y="1452652"/>
            <a:chExt cx="3798278" cy="2048356"/>
          </a:xfrm>
        </p:grpSpPr>
        <p:pic>
          <p:nvPicPr>
            <p:cNvPr id="57" name="그림 56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088" y="1772816"/>
              <a:ext cx="3453323" cy="1728192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289610" y="1628800"/>
              <a:ext cx="3798278" cy="187220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34096" y="1452652"/>
              <a:ext cx="59503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531815" y="4162933"/>
            <a:ext cx="3798278" cy="2048356"/>
            <a:chOff x="1531815" y="4162933"/>
            <a:chExt cx="3798278" cy="2048356"/>
          </a:xfrm>
        </p:grpSpPr>
        <p:pic>
          <p:nvPicPr>
            <p:cNvPr id="83" name="그림 82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16" y="4483289"/>
              <a:ext cx="3452400" cy="1728000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1531815" y="4339081"/>
              <a:ext cx="3798278" cy="187220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76301" y="4162933"/>
              <a:ext cx="80021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협찬사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861908" y="4162933"/>
            <a:ext cx="3798278" cy="2048356"/>
            <a:chOff x="6861908" y="4162933"/>
            <a:chExt cx="3798278" cy="2048356"/>
          </a:xfrm>
        </p:grpSpPr>
        <p:pic>
          <p:nvPicPr>
            <p:cNvPr id="87" name="그림 86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309" y="4483289"/>
              <a:ext cx="3452400" cy="1728000"/>
            </a:xfrm>
            <a:prstGeom prst="rect">
              <a:avLst/>
            </a:prstGeom>
          </p:spPr>
        </p:pic>
        <p:sp>
          <p:nvSpPr>
            <p:cNvPr id="74" name="직사각형 73"/>
            <p:cNvSpPr/>
            <p:nvPr/>
          </p:nvSpPr>
          <p:spPr>
            <a:xfrm>
              <a:off x="6861908" y="4339081"/>
              <a:ext cx="3798278" cy="187220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106394" y="4162933"/>
              <a:ext cx="129599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TV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프로그램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-5462264" y="1004226"/>
            <a:ext cx="2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제품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6861908" y="1587122"/>
            <a:ext cx="3798278" cy="2048356"/>
            <a:chOff x="6861908" y="1587122"/>
            <a:chExt cx="3798278" cy="2048356"/>
          </a:xfrm>
        </p:grpSpPr>
        <p:pic>
          <p:nvPicPr>
            <p:cNvPr id="79" name="그림 78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309" y="1907478"/>
              <a:ext cx="3452400" cy="1728000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6861908" y="1763270"/>
              <a:ext cx="3798278" cy="187220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06394" y="1587122"/>
              <a:ext cx="59503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제품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-7431945" y="2771382"/>
            <a:ext cx="2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협찬사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15/50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23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03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논리적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릴레이션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정규화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779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그룹 5"/>
          <p:cNvGrpSpPr/>
          <p:nvPr/>
        </p:nvGrpSpPr>
        <p:grpSpPr>
          <a:xfrm>
            <a:off x="1531815" y="1587122"/>
            <a:ext cx="3798278" cy="2048356"/>
            <a:chOff x="1531815" y="1587122"/>
            <a:chExt cx="3798278" cy="2048356"/>
          </a:xfrm>
        </p:grpSpPr>
        <p:pic>
          <p:nvPicPr>
            <p:cNvPr id="30" name="그림 29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16" y="1907286"/>
              <a:ext cx="3452400" cy="172800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531815" y="1763270"/>
              <a:ext cx="3798278" cy="187220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76301" y="1587122"/>
              <a:ext cx="59503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댓</a:t>
              </a:r>
              <a:r>
                <a:rPr lang="ko-KR" altLang="en-US" dirty="0" err="1">
                  <a:latin typeface="나눔바른고딕" pitchFamily="50" charset="-127"/>
                  <a:ea typeface="나눔바른고딕" pitchFamily="50" charset="-127"/>
                </a:rPr>
                <a:t>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31815" y="4162933"/>
            <a:ext cx="3798278" cy="2048356"/>
            <a:chOff x="1531815" y="4162933"/>
            <a:chExt cx="3798278" cy="2048356"/>
          </a:xfrm>
        </p:grpSpPr>
        <p:pic>
          <p:nvPicPr>
            <p:cNvPr id="29" name="그림 28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16" y="4483289"/>
              <a:ext cx="3452400" cy="1728000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1531815" y="4339081"/>
              <a:ext cx="3798278" cy="187220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76301" y="4162933"/>
              <a:ext cx="141577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댓글추천하</a:t>
              </a:r>
              <a:r>
                <a:rPr lang="ko-KR" altLang="en-US" dirty="0" err="1">
                  <a:latin typeface="나눔바른고딕" pitchFamily="50" charset="-127"/>
                  <a:ea typeface="나눔바른고딕" pitchFamily="50" charset="-127"/>
                </a:rPr>
                <a:t>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861908" y="4162933"/>
            <a:ext cx="3798278" cy="2048356"/>
            <a:chOff x="6861908" y="4162933"/>
            <a:chExt cx="3798278" cy="2048356"/>
          </a:xfrm>
        </p:grpSpPr>
        <p:pic>
          <p:nvPicPr>
            <p:cNvPr id="36" name="그림 35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309" y="4483289"/>
              <a:ext cx="3452400" cy="1728000"/>
            </a:xfrm>
            <a:prstGeom prst="rect">
              <a:avLst/>
            </a:prstGeom>
          </p:spPr>
        </p:pic>
        <p:sp>
          <p:nvSpPr>
            <p:cNvPr id="74" name="직사각형 73"/>
            <p:cNvSpPr/>
            <p:nvPr/>
          </p:nvSpPr>
          <p:spPr>
            <a:xfrm>
              <a:off x="6861908" y="4339081"/>
              <a:ext cx="3798278" cy="187220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106394" y="4162933"/>
              <a:ext cx="100540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등장하다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-5462264" y="1004226"/>
            <a:ext cx="2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제품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861908" y="1587122"/>
            <a:ext cx="3798278" cy="2048356"/>
            <a:chOff x="6861908" y="1587122"/>
            <a:chExt cx="3798278" cy="2048356"/>
          </a:xfrm>
        </p:grpSpPr>
        <p:pic>
          <p:nvPicPr>
            <p:cNvPr id="34" name="그림 33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309" y="1907478"/>
              <a:ext cx="3452400" cy="1728000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6861908" y="1763270"/>
              <a:ext cx="3798278" cy="187220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06394" y="1587122"/>
              <a:ext cx="80021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-7431945" y="2771382"/>
            <a:ext cx="2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협찬사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-6898305" y="4483289"/>
            <a:ext cx="2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번호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5679937" y="6858000"/>
            <a:ext cx="2607574" cy="38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2823480" y="5661858"/>
            <a:ext cx="2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추천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551622" y="-4510338"/>
            <a:ext cx="2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제품 추천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96861" y="2848573"/>
            <a:ext cx="3798278" cy="2048356"/>
            <a:chOff x="4196861" y="2848573"/>
            <a:chExt cx="3798278" cy="2048356"/>
          </a:xfrm>
        </p:grpSpPr>
        <p:sp>
          <p:nvSpPr>
            <p:cNvPr id="42" name="직사각형 41"/>
            <p:cNvSpPr/>
            <p:nvPr/>
          </p:nvSpPr>
          <p:spPr>
            <a:xfrm>
              <a:off x="4196861" y="3024721"/>
              <a:ext cx="3798278" cy="18722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/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74"/>
            <a:stretch/>
          </p:blipFill>
          <p:spPr>
            <a:xfrm>
              <a:off x="4370262" y="3168929"/>
              <a:ext cx="3452400" cy="1628223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441347" y="2848573"/>
              <a:ext cx="141577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제품추천하다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16/50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78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23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03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논리적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릴레이션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정규화 결과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779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그룹 12"/>
          <p:cNvGrpSpPr/>
          <p:nvPr/>
        </p:nvGrpSpPr>
        <p:grpSpPr>
          <a:xfrm>
            <a:off x="2010044" y="1523830"/>
            <a:ext cx="7707142" cy="432048"/>
            <a:chOff x="2010044" y="2060848"/>
            <a:chExt cx="7707142" cy="432048"/>
          </a:xfrm>
        </p:grpSpPr>
        <p:sp>
          <p:nvSpPr>
            <p:cNvPr id="9" name="TextBox 8"/>
            <p:cNvSpPr txBox="1"/>
            <p:nvPr/>
          </p:nvSpPr>
          <p:spPr>
            <a:xfrm>
              <a:off x="2010044" y="2109996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771427" y="2060848"/>
              <a:ext cx="6893553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36776" y="2109996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526908" y="210999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비밀번</a:t>
              </a:r>
              <a:r>
                <a:rPr lang="ko-KR" altLang="en-US">
                  <a:latin typeface="나눔바른고딕" pitchFamily="50" charset="-127"/>
                  <a:ea typeface="나눔바른고딕" pitchFamily="50" charset="-127"/>
                </a:rPr>
                <a:t>호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59448" y="2109996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이름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503792" y="210999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생년월일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81620" y="2109996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직업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36332" y="2109996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휴대폰번호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574057" y="2109996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이메일주소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711783" y="210999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회원등급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4494215" y="2067991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5013328" y="207084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flipV="1">
              <a:off x="6468057" y="2067991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flipV="1">
              <a:off x="7601764" y="207084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flipV="1">
              <a:off x="8734642" y="206998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3545960" y="206084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V="1">
              <a:off x="5541473" y="206084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2010044" y="3759114"/>
            <a:ext cx="6200951" cy="432048"/>
            <a:chOff x="2010044" y="4805724"/>
            <a:chExt cx="6200951" cy="432048"/>
          </a:xfrm>
        </p:grpSpPr>
        <p:sp>
          <p:nvSpPr>
            <p:cNvPr id="151" name="직사각형 150"/>
            <p:cNvSpPr/>
            <p:nvPr/>
          </p:nvSpPr>
          <p:spPr>
            <a:xfrm>
              <a:off x="2764417" y="4805724"/>
              <a:ext cx="5432267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724076" y="4854872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err="1" smtClean="0">
                  <a:latin typeface="나눔바른고딕" pitchFamily="50" charset="-127"/>
                  <a:ea typeface="나눔바른고딕" pitchFamily="50" charset="-127"/>
                </a:rPr>
                <a:t>댓글번호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656616" y="4854872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작성일지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631808" y="4854872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작성자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856448" y="4854872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내용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205592" y="4854872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비추천수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454820" y="485487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추천수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>
            <a:xfrm flipV="1">
              <a:off x="3682016" y="4815723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 flipV="1">
              <a:off x="5840415" y="481286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 flipV="1">
              <a:off x="6448428" y="4815723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 flipV="1">
              <a:off x="4638160" y="480572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 flipV="1">
              <a:off x="7205173" y="480572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010044" y="4854872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댓글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04860" y="4317935"/>
            <a:ext cx="4178195" cy="432048"/>
            <a:chOff x="1804860" y="4317935"/>
            <a:chExt cx="4178195" cy="432048"/>
          </a:xfrm>
        </p:grpSpPr>
        <p:sp>
          <p:nvSpPr>
            <p:cNvPr id="170" name="직사각형 169"/>
            <p:cNvSpPr/>
            <p:nvPr/>
          </p:nvSpPr>
          <p:spPr>
            <a:xfrm>
              <a:off x="2764417" y="4317935"/>
              <a:ext cx="3187567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724076" y="4367083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755508" y="436708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비밀번</a:t>
              </a:r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호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776948" y="43670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직책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388020" y="43670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이름</a:t>
              </a:r>
            </a:p>
          </p:txBody>
        </p:sp>
        <p:cxnSp>
          <p:nvCxnSpPr>
            <p:cNvPr id="180" name="직선 연결선 179"/>
            <p:cNvCxnSpPr/>
            <p:nvPr/>
          </p:nvCxnSpPr>
          <p:spPr>
            <a:xfrm flipV="1">
              <a:off x="3732816" y="432793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V="1">
              <a:off x="5383215" y="432507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 flipV="1">
              <a:off x="4777860" y="431793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2" name="TextBox 191"/>
            <p:cNvSpPr txBox="1"/>
            <p:nvPr/>
          </p:nvSpPr>
          <p:spPr>
            <a:xfrm>
              <a:off x="1804860" y="4367083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관리</a:t>
              </a:r>
              <a:r>
                <a:rPr lang="ko-KR" altLang="en-US">
                  <a:latin typeface="나눔바른고딕" pitchFamily="50" charset="-127"/>
                  <a:ea typeface="나눔바른고딕" pitchFamily="50" charset="-127"/>
                </a:rPr>
                <a:t>자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010044" y="2082651"/>
            <a:ext cx="9635252" cy="432048"/>
            <a:chOff x="2010044" y="2747067"/>
            <a:chExt cx="9635252" cy="432048"/>
          </a:xfrm>
        </p:grpSpPr>
        <p:sp>
          <p:nvSpPr>
            <p:cNvPr id="94" name="직사각형 93"/>
            <p:cNvSpPr/>
            <p:nvPr/>
          </p:nvSpPr>
          <p:spPr>
            <a:xfrm>
              <a:off x="2764417" y="2747067"/>
              <a:ext cx="8876199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724076" y="279621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</a:t>
              </a:r>
              <a:r>
                <a:rPr lang="ko-KR" altLang="en-US" u="sng" dirty="0">
                  <a:latin typeface="나눔바른고딕" pitchFamily="50" charset="-127"/>
                  <a:ea typeface="나눔바른고딕" pitchFamily="50" charset="-127"/>
                </a:rPr>
                <a:t>품</a:t>
              </a:r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번호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56616" y="279621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카테고리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611848" y="279621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가격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46692" y="279621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제조사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35620" y="279621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이름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639532" y="279621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추천수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459757" y="279621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비추천수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 flipV="1">
              <a:off x="3682016" y="275706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V="1">
              <a:off x="5218115" y="2754210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V="1">
              <a:off x="5851528" y="275706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V="1">
              <a:off x="7445957" y="2754210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V="1">
              <a:off x="4612760" y="274706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flipV="1">
              <a:off x="6633673" y="274706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8" name="TextBox 187"/>
            <p:cNvSpPr txBox="1"/>
            <p:nvPr/>
          </p:nvSpPr>
          <p:spPr>
            <a:xfrm>
              <a:off x="2010044" y="279621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제품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8483711" y="2754210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8500730" y="2796215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협찬사번호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0142962" y="2780928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 flipV="1">
              <a:off x="10145567" y="2754210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804860" y="2641472"/>
            <a:ext cx="7194028" cy="432048"/>
            <a:chOff x="1804860" y="3433286"/>
            <a:chExt cx="7194028" cy="432048"/>
          </a:xfrm>
        </p:grpSpPr>
        <p:sp>
          <p:nvSpPr>
            <p:cNvPr id="113" name="직사각형 112"/>
            <p:cNvSpPr/>
            <p:nvPr/>
          </p:nvSpPr>
          <p:spPr>
            <a:xfrm>
              <a:off x="2764417" y="3433286"/>
              <a:ext cx="6211903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724076" y="3478785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err="1" smtClean="0">
                  <a:latin typeface="나눔바른고딕" pitchFamily="50" charset="-127"/>
                  <a:ea typeface="나눔바른고딕" pitchFamily="50" charset="-127"/>
                </a:rPr>
                <a:t>협찬사번호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872516" y="34824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연락처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57208" y="348243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대표자명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640548" y="3482434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사이트주소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722992" y="34824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823120" y="34824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이름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23" name="직선 연결선 122"/>
            <p:cNvCxnSpPr/>
            <p:nvPr/>
          </p:nvCxnSpPr>
          <p:spPr>
            <a:xfrm flipV="1">
              <a:off x="3885216" y="344328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flipV="1">
              <a:off x="5649915" y="3440429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 flipV="1">
              <a:off x="4676260" y="343328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 flipV="1">
              <a:off x="6811473" y="343328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9" name="TextBox 188"/>
            <p:cNvSpPr txBox="1"/>
            <p:nvPr/>
          </p:nvSpPr>
          <p:spPr>
            <a:xfrm>
              <a:off x="1804860" y="347878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협찬사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496554" y="3482434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22" name="직선 연결선 121"/>
            <p:cNvCxnSpPr/>
            <p:nvPr/>
          </p:nvCxnSpPr>
          <p:spPr>
            <a:xfrm flipV="1">
              <a:off x="7457349" y="343328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1309083" y="3200293"/>
            <a:ext cx="8243301" cy="432048"/>
            <a:chOff x="1309083" y="4119505"/>
            <a:chExt cx="8243301" cy="432048"/>
          </a:xfrm>
        </p:grpSpPr>
        <p:sp>
          <p:nvSpPr>
            <p:cNvPr id="132" name="직사각형 131"/>
            <p:cNvSpPr/>
            <p:nvPr/>
          </p:nvSpPr>
          <p:spPr>
            <a:xfrm>
              <a:off x="2764417" y="4119505"/>
              <a:ext cx="6787967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24076" y="4168653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프로그램번호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075716" y="416865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방영여부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038208" y="416865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장르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678648" y="4168653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방송사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142092" y="4168653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시청률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531020" y="416865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이름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42" name="직선 연결선 141"/>
            <p:cNvCxnSpPr/>
            <p:nvPr/>
          </p:nvCxnSpPr>
          <p:spPr>
            <a:xfrm flipV="1">
              <a:off x="4088416" y="412950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 flipV="1">
              <a:off x="5662615" y="412664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 flipV="1">
              <a:off x="6511928" y="412950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 flipV="1">
              <a:off x="5044560" y="411950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 flipV="1">
              <a:off x="7128973" y="411950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0" name="TextBox 189"/>
            <p:cNvSpPr txBox="1"/>
            <p:nvPr/>
          </p:nvSpPr>
          <p:spPr>
            <a:xfrm>
              <a:off x="1309083" y="4168653"/>
              <a:ext cx="1295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>
                  <a:latin typeface="나눔바른고딕" pitchFamily="50" charset="-127"/>
                  <a:ea typeface="나눔바른고딕" pitchFamily="50" charset="-127"/>
                </a:rPr>
                <a:t>TV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프로그램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05523" y="4168653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관리자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 flipV="1">
              <a:off x="7968208" y="411950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2" name="그룹 261"/>
          <p:cNvGrpSpPr/>
          <p:nvPr/>
        </p:nvGrpSpPr>
        <p:grpSpPr>
          <a:xfrm>
            <a:off x="1177729" y="4876756"/>
            <a:ext cx="5197204" cy="432048"/>
            <a:chOff x="1189307" y="2060848"/>
            <a:chExt cx="5197204" cy="432048"/>
          </a:xfrm>
        </p:grpSpPr>
        <p:sp>
          <p:nvSpPr>
            <p:cNvPr id="263" name="TextBox 262"/>
            <p:cNvSpPr txBox="1"/>
            <p:nvPr/>
          </p:nvSpPr>
          <p:spPr>
            <a:xfrm>
              <a:off x="1189307" y="2109996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댓글추천하다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2764417" y="2060848"/>
              <a:ext cx="3619615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724076" y="2109996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err="1" smtClean="0">
                  <a:latin typeface="나눔바른고딕" pitchFamily="50" charset="-127"/>
                  <a:ea typeface="나눔바른고딕" pitchFamily="50" charset="-127"/>
                </a:rPr>
                <a:t>댓글번호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113816" y="2109996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381108" y="210999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추천여</a:t>
              </a:r>
              <a:r>
                <a:rPr lang="ko-KR" altLang="en-US">
                  <a:latin typeface="나눔바른고딕" pitchFamily="50" charset="-127"/>
                  <a:ea typeface="나눔바른고딕" pitchFamily="50" charset="-127"/>
                </a:rPr>
                <a:t>부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68" name="직선 연결선 267"/>
            <p:cNvCxnSpPr/>
            <p:nvPr/>
          </p:nvCxnSpPr>
          <p:spPr>
            <a:xfrm flipV="1">
              <a:off x="4126516" y="207084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9" name="직선 연결선 268"/>
            <p:cNvCxnSpPr/>
            <p:nvPr/>
          </p:nvCxnSpPr>
          <p:spPr>
            <a:xfrm flipV="1">
              <a:off x="5374760" y="2060848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595694" y="5435577"/>
            <a:ext cx="5364402" cy="432048"/>
            <a:chOff x="1595694" y="5435577"/>
            <a:chExt cx="5364402" cy="432048"/>
          </a:xfrm>
        </p:grpSpPr>
        <p:sp>
          <p:nvSpPr>
            <p:cNvPr id="271" name="직사각형 270"/>
            <p:cNvSpPr/>
            <p:nvPr/>
          </p:nvSpPr>
          <p:spPr>
            <a:xfrm>
              <a:off x="2760435" y="5435577"/>
              <a:ext cx="4199661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2720094" y="5484725"/>
              <a:ext cx="1893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프로그램번호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554334" y="5484725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제품번호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954066" y="548472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바른고딕" pitchFamily="50" charset="-127"/>
                  <a:ea typeface="나눔바른고딕" pitchFamily="50" charset="-127"/>
                </a:rPr>
                <a:t>방영회차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 flipV="1">
              <a:off x="4592434" y="5445576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직선 연결선 275"/>
            <p:cNvCxnSpPr/>
            <p:nvPr/>
          </p:nvCxnSpPr>
          <p:spPr>
            <a:xfrm flipV="1">
              <a:off x="5954978" y="5435577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7" name="TextBox 276"/>
            <p:cNvSpPr txBox="1"/>
            <p:nvPr/>
          </p:nvSpPr>
          <p:spPr>
            <a:xfrm>
              <a:off x="1595694" y="548472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등장하다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92" name="그룹 291"/>
          <p:cNvGrpSpPr/>
          <p:nvPr/>
        </p:nvGrpSpPr>
        <p:grpSpPr>
          <a:xfrm>
            <a:off x="1189307" y="5994401"/>
            <a:ext cx="5248004" cy="432048"/>
            <a:chOff x="1189307" y="4119505"/>
            <a:chExt cx="5248004" cy="432048"/>
          </a:xfrm>
        </p:grpSpPr>
        <p:sp>
          <p:nvSpPr>
            <p:cNvPr id="293" name="직사각형 292"/>
            <p:cNvSpPr/>
            <p:nvPr/>
          </p:nvSpPr>
          <p:spPr>
            <a:xfrm>
              <a:off x="2764417" y="4119505"/>
              <a:ext cx="3619615" cy="432048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2724076" y="4168653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회원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ID(FK)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999516" y="4168653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제품번호</a:t>
              </a:r>
              <a:r>
                <a:rPr lang="en-US" altLang="ko-KR" u="sng" dirty="0" smtClean="0">
                  <a:latin typeface="나눔바른고딕" pitchFamily="50" charset="-127"/>
                  <a:ea typeface="나눔바른고딕" pitchFamily="50" charset="-127"/>
                </a:rPr>
                <a:t>(FK)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5431908" y="416865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추천여</a:t>
              </a:r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부</a:t>
              </a:r>
            </a:p>
          </p:txBody>
        </p:sp>
        <p:cxnSp>
          <p:nvCxnSpPr>
            <p:cNvPr id="297" name="직선 연결선 296"/>
            <p:cNvCxnSpPr/>
            <p:nvPr/>
          </p:nvCxnSpPr>
          <p:spPr>
            <a:xfrm flipV="1">
              <a:off x="3986816" y="4129504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8" name="직선 연결선 297"/>
            <p:cNvCxnSpPr/>
            <p:nvPr/>
          </p:nvCxnSpPr>
          <p:spPr>
            <a:xfrm flipV="1">
              <a:off x="5438260" y="4119505"/>
              <a:ext cx="0" cy="414831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89307" y="4168653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제품추천하</a:t>
              </a:r>
              <a:r>
                <a:rPr lang="ko-KR" altLang="en-US" dirty="0" err="1">
                  <a:latin typeface="나눔바른고딕" pitchFamily="50" charset="-127"/>
                  <a:ea typeface="나눔바른고딕" pitchFamily="50" charset="-127"/>
                </a:rPr>
                <a:t>다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17/50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>
            <a:off x="3867033" y="6321146"/>
            <a:ext cx="264966" cy="0"/>
          </a:xfrm>
          <a:prstGeom prst="line">
            <a:avLst/>
          </a:prstGeom>
          <a:ln w="1651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4007659" y="5203546"/>
            <a:ext cx="264966" cy="0"/>
          </a:xfrm>
          <a:prstGeom prst="line">
            <a:avLst/>
          </a:prstGeom>
          <a:ln w="1651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4445934" y="5771871"/>
            <a:ext cx="264966" cy="0"/>
          </a:xfrm>
          <a:prstGeom prst="line">
            <a:avLst/>
          </a:prstGeom>
          <a:ln w="1651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36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24201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23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03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논리적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무결성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제약조건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779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9" t="28682" r="28243" b="7973"/>
          <a:stretch/>
        </p:blipFill>
        <p:spPr bwMode="auto">
          <a:xfrm>
            <a:off x="3287688" y="1503004"/>
            <a:ext cx="5616624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18/50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6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1232" y="404102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mtClean="0">
                <a:latin typeface="a참고딕B" pitchFamily="18" charset="-127"/>
                <a:ea typeface="a참고딕B" pitchFamily="18" charset="-127"/>
              </a:rPr>
              <a:t>물리적 </a:t>
            </a:r>
            <a:r>
              <a:rPr lang="ko-KR" altLang="en-US" sz="4800" dirty="0" smtClean="0">
                <a:latin typeface="a참고딕B" pitchFamily="18" charset="-127"/>
                <a:ea typeface="a참고딕B" pitchFamily="18" charset="-127"/>
              </a:rPr>
              <a:t>설계</a:t>
            </a:r>
            <a:endParaRPr lang="ko-KR" altLang="en-US" sz="48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74470" y="27331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874470" y="3967275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874470" y="5201409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4874470" y="64355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실행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0355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1133310" y="3126958"/>
            <a:ext cx="9746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소개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4124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3514468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5" name="타원 24"/>
          <p:cNvSpPr/>
          <p:nvPr/>
        </p:nvSpPr>
        <p:spPr>
          <a:xfrm>
            <a:off x="547893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5752157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7" name="타원 26"/>
          <p:cNvSpPr/>
          <p:nvPr/>
        </p:nvSpPr>
        <p:spPr>
          <a:xfrm>
            <a:off x="7716624" y="2663779"/>
            <a:ext cx="1234134" cy="1234134"/>
          </a:xfrm>
          <a:prstGeom prst="ellipse">
            <a:avLst/>
          </a:prstGeom>
          <a:solidFill>
            <a:srgbClr val="3B79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7960993" y="2973070"/>
            <a:ext cx="7453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954311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10112919" y="2973070"/>
            <a:ext cx="9169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41561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65330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890996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9128685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965711" y="2132856"/>
            <a:ext cx="735961" cy="442725"/>
            <a:chOff x="1272991" y="2132856"/>
            <a:chExt cx="735961" cy="442725"/>
          </a:xfrm>
        </p:grpSpPr>
        <p:sp>
          <p:nvSpPr>
            <p:cNvPr id="2" name="직사각형 1"/>
            <p:cNvSpPr/>
            <p:nvPr/>
          </p:nvSpPr>
          <p:spPr>
            <a:xfrm>
              <a:off x="1577726" y="2132856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/>
            <p:cNvSpPr/>
            <p:nvPr/>
          </p:nvSpPr>
          <p:spPr>
            <a:xfrm rot="1800000">
              <a:off x="1885059" y="2180424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직사각형 34"/>
            <p:cNvSpPr/>
            <p:nvPr/>
          </p:nvSpPr>
          <p:spPr>
            <a:xfrm rot="19800000">
              <a:off x="1272991" y="2180426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086357" y="4122803"/>
            <a:ext cx="274786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내부스키마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인덱스 정의서</a:t>
            </a:r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8100316" y="4208341"/>
            <a:ext cx="0" cy="660819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7307926" y="4018200"/>
            <a:ext cx="841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atin typeface="a기린L" pitchFamily="18" charset="-127"/>
                <a:ea typeface="a기린L" pitchFamily="18" charset="-127"/>
              </a:rPr>
              <a:t>04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3606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1232" y="404102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a참고딕B" pitchFamily="18" charset="-127"/>
                <a:ea typeface="a참고딕B" pitchFamily="18" charset="-127"/>
              </a:rPr>
              <a:t>목차</a:t>
            </a:r>
            <a:endParaRPr lang="ko-KR" altLang="en-US" sz="48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74470" y="27331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874470" y="3967275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874470" y="5201409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4874470" y="64355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실행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03555" y="2663779"/>
            <a:ext cx="1234134" cy="1234134"/>
            <a:chOff x="827317" y="2811933"/>
            <a:chExt cx="1234134" cy="1234134"/>
          </a:xfrm>
        </p:grpSpPr>
        <p:sp>
          <p:nvSpPr>
            <p:cNvPr id="9" name="타원 8"/>
            <p:cNvSpPr/>
            <p:nvPr/>
          </p:nvSpPr>
          <p:spPr>
            <a:xfrm>
              <a:off x="827317" y="2811933"/>
              <a:ext cx="1234134" cy="1234134"/>
            </a:xfrm>
            <a:prstGeom prst="ellipse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7072" y="3275112"/>
              <a:ext cx="97462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소개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41245" y="2663779"/>
            <a:ext cx="1234134" cy="1234134"/>
            <a:chOff x="3027592" y="2666680"/>
            <a:chExt cx="1234134" cy="1234134"/>
          </a:xfrm>
        </p:grpSpPr>
        <p:sp>
          <p:nvSpPr>
            <p:cNvPr id="21" name="타원 20"/>
            <p:cNvSpPr/>
            <p:nvPr/>
          </p:nvSpPr>
          <p:spPr>
            <a:xfrm>
              <a:off x="3027592" y="2666680"/>
              <a:ext cx="1234134" cy="1234134"/>
            </a:xfrm>
            <a:prstGeom prst="ellipse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0815" y="2975971"/>
              <a:ext cx="68768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개념적</a:t>
              </a:r>
              <a:endPara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478935" y="2663779"/>
            <a:ext cx="1234134" cy="1234134"/>
            <a:chOff x="4989742" y="2565338"/>
            <a:chExt cx="1234134" cy="1234134"/>
          </a:xfrm>
        </p:grpSpPr>
        <p:sp>
          <p:nvSpPr>
            <p:cNvPr id="25" name="타원 24"/>
            <p:cNvSpPr/>
            <p:nvPr/>
          </p:nvSpPr>
          <p:spPr>
            <a:xfrm>
              <a:off x="4989742" y="2565338"/>
              <a:ext cx="1234134" cy="1234134"/>
            </a:xfrm>
            <a:prstGeom prst="ellipse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62964" y="2874629"/>
              <a:ext cx="68768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논리적</a:t>
              </a:r>
              <a:endPara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716624" y="2663779"/>
            <a:ext cx="1234134" cy="1234134"/>
            <a:chOff x="6685192" y="2966961"/>
            <a:chExt cx="1234134" cy="1234134"/>
          </a:xfrm>
        </p:grpSpPr>
        <p:sp>
          <p:nvSpPr>
            <p:cNvPr id="27" name="타원 26"/>
            <p:cNvSpPr/>
            <p:nvPr/>
          </p:nvSpPr>
          <p:spPr>
            <a:xfrm>
              <a:off x="6685192" y="2966961"/>
              <a:ext cx="1234134" cy="1234134"/>
            </a:xfrm>
            <a:prstGeom prst="ellipse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29561" y="3276252"/>
              <a:ext cx="74539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물리적 </a:t>
              </a:r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954311" y="2663779"/>
            <a:ext cx="1234134" cy="1234134"/>
            <a:chOff x="9428392" y="3037539"/>
            <a:chExt cx="1234134" cy="1234134"/>
          </a:xfrm>
        </p:grpSpPr>
        <p:sp>
          <p:nvSpPr>
            <p:cNvPr id="30" name="타원 29"/>
            <p:cNvSpPr/>
            <p:nvPr/>
          </p:nvSpPr>
          <p:spPr>
            <a:xfrm>
              <a:off x="9428392" y="3037539"/>
              <a:ext cx="1234134" cy="1234134"/>
            </a:xfrm>
            <a:prstGeom prst="ellipse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87000" y="3346830"/>
              <a:ext cx="91691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스크립트</a:t>
              </a:r>
              <a:endPara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</a:t>
              </a:r>
            </a:p>
          </p:txBody>
        </p:sp>
      </p:grpSp>
      <p:cxnSp>
        <p:nvCxnSpPr>
          <p:cNvPr id="36" name="직선 화살표 연결선 35"/>
          <p:cNvCxnSpPr/>
          <p:nvPr/>
        </p:nvCxnSpPr>
        <p:spPr>
          <a:xfrm>
            <a:off x="241561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65330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890996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9128685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3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86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mtClean="0">
                <a:latin typeface="a기린L" pitchFamily="18" charset="-127"/>
                <a:ea typeface="a기린L" pitchFamily="18" charset="-127"/>
              </a:rPr>
              <a:t>04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물리</a:t>
            </a:r>
            <a:r>
              <a:rPr lang="ko-KR" altLang="en-US" sz="2400" dirty="0">
                <a:latin typeface="a참고딕B" pitchFamily="18" charset="-127"/>
                <a:ea typeface="a참고딕B" pitchFamily="18" charset="-127"/>
              </a:rPr>
              <a:t>적</a:t>
            </a:r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내부 스키마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8" t="46001" r="21173" b="14539"/>
          <a:stretch/>
        </p:blipFill>
        <p:spPr bwMode="auto">
          <a:xfrm>
            <a:off x="944539" y="1911005"/>
            <a:ext cx="4630745" cy="1833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47643" y="1783390"/>
            <a:ext cx="4824536" cy="2088232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47643" y="1411097"/>
            <a:ext cx="59503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3B79C5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r>
              <a:rPr lang="ko-KR" altLang="en-US" dirty="0"/>
              <a:t>회원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519822" y="1411097"/>
            <a:ext cx="4824536" cy="2460525"/>
            <a:chOff x="6519822" y="1411097"/>
            <a:chExt cx="4824536" cy="2460525"/>
          </a:xfrm>
        </p:grpSpPr>
        <p:pic>
          <p:nvPicPr>
            <p:cNvPr id="7174" name="Picture 6"/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22" t="36989" r="21049" b="25627"/>
            <a:stretch/>
          </p:blipFill>
          <p:spPr bwMode="auto">
            <a:xfrm>
              <a:off x="6617290" y="1911306"/>
              <a:ext cx="4629600" cy="183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직사각형 59"/>
            <p:cNvSpPr/>
            <p:nvPr/>
          </p:nvSpPr>
          <p:spPr>
            <a:xfrm>
              <a:off x="6519822" y="1783390"/>
              <a:ext cx="4824536" cy="2088232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19822" y="1411097"/>
              <a:ext cx="59503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r>
                <a:rPr lang="ko-KR" altLang="en-US" smtClean="0"/>
                <a:t>제품</a:t>
              </a:r>
              <a:endParaRPr lang="ko-KR" altLang="en-US" dirty="0"/>
            </a:p>
          </p:txBody>
        </p:sp>
      </p:grpSp>
      <p:pic>
        <p:nvPicPr>
          <p:cNvPr id="71" name="Picture 7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61558" r="20731" b="15596"/>
          <a:stretch/>
        </p:blipFill>
        <p:spPr bwMode="auto">
          <a:xfrm>
            <a:off x="6617290" y="4779156"/>
            <a:ext cx="4629600" cy="15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847643" y="4681093"/>
            <a:ext cx="4824536" cy="1746025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47643" y="4308800"/>
            <a:ext cx="800219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3B79C5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r>
              <a:rPr lang="ko-KR" altLang="en-US" smtClean="0"/>
              <a:t>협찬사</a:t>
            </a:r>
            <a:endParaRPr lang="ko-KR" altLang="en-US" dirty="0"/>
          </a:p>
        </p:txBody>
      </p:sp>
      <p:pic>
        <p:nvPicPr>
          <p:cNvPr id="72" name="Picture 7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9" t="36500" r="20668" b="39616"/>
          <a:stretch/>
        </p:blipFill>
        <p:spPr bwMode="auto">
          <a:xfrm>
            <a:off x="945111" y="4781055"/>
            <a:ext cx="4629600" cy="154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6519822" y="4681093"/>
            <a:ext cx="4824536" cy="1746025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19822" y="4308800"/>
            <a:ext cx="800219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3B79C5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r>
              <a:rPr lang="ko-KR" altLang="en-US" smtClean="0"/>
              <a:t>관리자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20/50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57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86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mtClean="0">
                <a:latin typeface="a기린L" pitchFamily="18" charset="-127"/>
                <a:ea typeface="a기린L" pitchFamily="18" charset="-127"/>
              </a:rPr>
              <a:t>04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물리</a:t>
            </a:r>
            <a:r>
              <a:rPr lang="ko-KR" altLang="en-US" sz="2400" dirty="0">
                <a:latin typeface="a참고딕B" pitchFamily="18" charset="-127"/>
                <a:ea typeface="a참고딕B" pitchFamily="18" charset="-127"/>
              </a:rPr>
              <a:t>적</a:t>
            </a:r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내부 스키마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직사각형 3"/>
          <p:cNvSpPr/>
          <p:nvPr/>
        </p:nvSpPr>
        <p:spPr>
          <a:xfrm>
            <a:off x="847643" y="1783390"/>
            <a:ext cx="4824536" cy="1746000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47643" y="1411097"/>
            <a:ext cx="1415772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3B79C5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r>
              <a:rPr lang="ko-KR" altLang="en-US" smtClean="0"/>
              <a:t>프로그램번호</a:t>
            </a:r>
            <a:endParaRPr lang="ko-KR" altLang="en-US" dirty="0"/>
          </a:p>
        </p:txBody>
      </p:sp>
      <p:pic>
        <p:nvPicPr>
          <p:cNvPr id="26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7" t="23148" r="21093" b="46737"/>
          <a:stretch/>
        </p:blipFill>
        <p:spPr bwMode="auto">
          <a:xfrm>
            <a:off x="945684" y="1911005"/>
            <a:ext cx="4629600" cy="15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847643" y="4308800"/>
            <a:ext cx="4824536" cy="2118318"/>
            <a:chOff x="847643" y="4308800"/>
            <a:chExt cx="4824536" cy="2118318"/>
          </a:xfrm>
        </p:grpSpPr>
        <p:sp>
          <p:nvSpPr>
            <p:cNvPr id="64" name="직사각형 63"/>
            <p:cNvSpPr/>
            <p:nvPr/>
          </p:nvSpPr>
          <p:spPr>
            <a:xfrm>
              <a:off x="847643" y="4681093"/>
              <a:ext cx="4824536" cy="1746025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7643" y="4308800"/>
              <a:ext cx="80021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r>
                <a:rPr lang="ko-KR" altLang="en-US" smtClean="0"/>
                <a:t>협찬사</a:t>
              </a:r>
              <a:endParaRPr lang="ko-KR" altLang="en-US" dirty="0"/>
            </a:p>
          </p:txBody>
        </p:sp>
        <p:pic>
          <p:nvPicPr>
            <p:cNvPr id="28" name="Picture 2"/>
            <p:cNvPicPr preferRelativeResize="0"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74" t="54238" r="20942" b="16686"/>
            <a:stretch/>
          </p:blipFill>
          <p:spPr bwMode="auto">
            <a:xfrm>
              <a:off x="945111" y="4779156"/>
              <a:ext cx="4629600" cy="15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6519822" y="1411097"/>
            <a:ext cx="4824536" cy="1225815"/>
            <a:chOff x="6519822" y="1411097"/>
            <a:chExt cx="4824536" cy="1225815"/>
          </a:xfrm>
        </p:grpSpPr>
        <p:sp>
          <p:nvSpPr>
            <p:cNvPr id="60" name="직사각형 59"/>
            <p:cNvSpPr/>
            <p:nvPr/>
          </p:nvSpPr>
          <p:spPr>
            <a:xfrm>
              <a:off x="6519822" y="1783390"/>
              <a:ext cx="4824536" cy="853522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19822" y="1411097"/>
              <a:ext cx="141577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r>
                <a:rPr lang="ko-KR" altLang="en-US" smtClean="0"/>
                <a:t>댓글추천하다</a:t>
              </a:r>
              <a:endParaRPr lang="ko-KR" altLang="en-US" dirty="0"/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1" t="46185" r="21060" b="41354"/>
            <a:stretch/>
          </p:blipFill>
          <p:spPr bwMode="auto">
            <a:xfrm>
              <a:off x="6617290" y="1911306"/>
              <a:ext cx="4629600" cy="57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" name="Picture 4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9" t="60049" r="21102" b="27490"/>
          <a:stretch/>
        </p:blipFill>
        <p:spPr bwMode="auto">
          <a:xfrm>
            <a:off x="6617290" y="3806409"/>
            <a:ext cx="4629600" cy="5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519822" y="3678493"/>
            <a:ext cx="4824536" cy="853522"/>
          </a:xfrm>
          <a:prstGeom prst="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519822" y="3306200"/>
            <a:ext cx="100540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3B79C5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r>
              <a:rPr lang="ko-KR" altLang="en-US" dirty="0" smtClean="0"/>
              <a:t>등장하다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6617290" y="5201303"/>
            <a:ext cx="4824536" cy="1225815"/>
            <a:chOff x="6617290" y="5201303"/>
            <a:chExt cx="4824536" cy="1225815"/>
          </a:xfrm>
        </p:grpSpPr>
        <p:pic>
          <p:nvPicPr>
            <p:cNvPr id="31" name="Picture 4"/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16" t="74278" r="21408" b="13261"/>
            <a:stretch/>
          </p:blipFill>
          <p:spPr bwMode="auto">
            <a:xfrm>
              <a:off x="6714758" y="5701512"/>
              <a:ext cx="4629600" cy="57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6617290" y="5573596"/>
              <a:ext cx="4824536" cy="853522"/>
            </a:xfrm>
            <a:prstGeom prst="rect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17290" y="5201303"/>
              <a:ext cx="141577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B79C5"/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r>
                <a:rPr lang="ko-KR" altLang="en-US" dirty="0" err="1" smtClean="0"/>
                <a:t>제</a:t>
              </a:r>
              <a:r>
                <a:rPr lang="ko-KR" altLang="en-US" dirty="0" err="1"/>
                <a:t>품</a:t>
              </a:r>
              <a:r>
                <a:rPr lang="ko-KR" altLang="en-US" dirty="0" err="1" smtClean="0"/>
                <a:t>추천하다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21/50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08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86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mtClean="0">
                <a:latin typeface="a기린L" pitchFamily="18" charset="-127"/>
                <a:ea typeface="a기린L" pitchFamily="18" charset="-127"/>
              </a:rPr>
              <a:t>04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물리</a:t>
            </a:r>
            <a:r>
              <a:rPr lang="ko-KR" altLang="en-US" sz="2400" dirty="0">
                <a:latin typeface="a참고딕B" pitchFamily="18" charset="-127"/>
                <a:ea typeface="a참고딕B" pitchFamily="18" charset="-127"/>
              </a:rPr>
              <a:t>적</a:t>
            </a:r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인덱스 정의서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847975"/>
            <a:ext cx="75247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14133" y="1538517"/>
            <a:ext cx="636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* Where </a:t>
            </a:r>
            <a:r>
              <a:rPr lang="ko-KR" altLang="en-US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절과 조인 조건에서 자주 사용되는 </a:t>
            </a:r>
            <a:r>
              <a:rPr lang="ko-KR" altLang="en-US" dirty="0" err="1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컬럼을</a:t>
            </a:r>
            <a:r>
              <a:rPr lang="ko-KR" altLang="en-US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 인덱스로 정의함</a:t>
            </a:r>
            <a:endParaRPr lang="ko-KR" altLang="en-US" dirty="0">
              <a:solidFill>
                <a:srgbClr val="3B79C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22/50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9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1232" y="404102"/>
            <a:ext cx="4036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48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74470" y="27331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874470" y="3967275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874470" y="5201409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4874470" y="64355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실행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0355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1133310" y="3126958"/>
            <a:ext cx="9746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소개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4124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3514468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5" name="타원 24"/>
          <p:cNvSpPr/>
          <p:nvPr/>
        </p:nvSpPr>
        <p:spPr>
          <a:xfrm>
            <a:off x="547893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5752157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7" name="타원 26"/>
          <p:cNvSpPr/>
          <p:nvPr/>
        </p:nvSpPr>
        <p:spPr>
          <a:xfrm>
            <a:off x="7716624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7960993" y="2973070"/>
            <a:ext cx="7453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954311" y="2663779"/>
            <a:ext cx="1234134" cy="1234134"/>
          </a:xfrm>
          <a:prstGeom prst="ellipse">
            <a:avLst/>
          </a:prstGeom>
          <a:solidFill>
            <a:srgbClr val="3B79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10112919" y="2973070"/>
            <a:ext cx="9169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41561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65330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890996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9128685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0203398" y="2132856"/>
            <a:ext cx="735961" cy="442725"/>
            <a:chOff x="1272991" y="2132856"/>
            <a:chExt cx="735961" cy="442725"/>
          </a:xfrm>
        </p:grpSpPr>
        <p:sp>
          <p:nvSpPr>
            <p:cNvPr id="2" name="직사각형 1"/>
            <p:cNvSpPr/>
            <p:nvPr/>
          </p:nvSpPr>
          <p:spPr>
            <a:xfrm>
              <a:off x="1577726" y="2132856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/>
            <p:cNvSpPr/>
            <p:nvPr/>
          </p:nvSpPr>
          <p:spPr>
            <a:xfrm rot="1800000">
              <a:off x="1885059" y="2180424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직사각형 34"/>
            <p:cNvSpPr/>
            <p:nvPr/>
          </p:nvSpPr>
          <p:spPr>
            <a:xfrm rot="19800000">
              <a:off x="1272991" y="2180426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176120" y="4122803"/>
            <a:ext cx="3295031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dirty="0" smtClean="0"/>
              <a:t>삽입 스크립트</a:t>
            </a:r>
            <a:endParaRPr lang="en-US" altLang="ko-KR" dirty="0" smtClean="0"/>
          </a:p>
          <a:p>
            <a:pPr algn="r">
              <a:lnSpc>
                <a:spcPct val="120000"/>
              </a:lnSpc>
            </a:pPr>
            <a:r>
              <a:rPr lang="ko-KR" altLang="en-US" dirty="0" smtClean="0"/>
              <a:t>삭제 스크립트</a:t>
            </a:r>
            <a:endParaRPr lang="en-US" altLang="ko-KR" dirty="0" smtClean="0"/>
          </a:p>
          <a:p>
            <a:pPr algn="r">
              <a:lnSpc>
                <a:spcPct val="120000"/>
              </a:lnSpc>
            </a:pPr>
            <a:r>
              <a:rPr lang="ko-KR" altLang="en-US" dirty="0" smtClean="0"/>
              <a:t>변경 스크립트</a:t>
            </a:r>
            <a:endParaRPr lang="en-US" altLang="ko-KR" dirty="0" smtClean="0"/>
          </a:p>
          <a:p>
            <a:pPr algn="r">
              <a:lnSpc>
                <a:spcPct val="120000"/>
              </a:lnSpc>
            </a:pPr>
            <a:r>
              <a:rPr lang="ko-KR" altLang="en-US" dirty="0" smtClean="0"/>
              <a:t>조인조건 스크립트</a:t>
            </a:r>
            <a:endParaRPr lang="en-US" altLang="ko-KR" dirty="0" smtClean="0"/>
          </a:p>
          <a:p>
            <a:pPr algn="r">
              <a:lnSpc>
                <a:spcPct val="120000"/>
              </a:lnSpc>
            </a:pPr>
            <a:r>
              <a:rPr lang="ko-KR" altLang="en-US" dirty="0" smtClean="0"/>
              <a:t>서브쿼리 스크립트</a:t>
            </a:r>
            <a:endParaRPr lang="en-US" altLang="ko-KR" dirty="0" smtClean="0"/>
          </a:p>
          <a:p>
            <a:pPr algn="r">
              <a:lnSpc>
                <a:spcPct val="120000"/>
              </a:lnSpc>
            </a:pPr>
            <a:r>
              <a:rPr lang="ko-KR" altLang="en-US" dirty="0" smtClean="0"/>
              <a:t>그룹함수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서브쿼리 스크립트</a:t>
            </a:r>
            <a:endParaRPr lang="en-US" altLang="ko-KR" dirty="0" smtClean="0"/>
          </a:p>
        </p:txBody>
      </p:sp>
      <p:cxnSp>
        <p:nvCxnSpPr>
          <p:cNvPr id="34" name="직선 연결선 33"/>
          <p:cNvCxnSpPr/>
          <p:nvPr/>
        </p:nvCxnSpPr>
        <p:spPr>
          <a:xfrm>
            <a:off x="10466988" y="4208341"/>
            <a:ext cx="0" cy="660819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10454524" y="4018200"/>
            <a:ext cx="798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1211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삽입 스크립트 실행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13105" r="1680" b="4857"/>
          <a:stretch/>
        </p:blipFill>
        <p:spPr bwMode="auto">
          <a:xfrm>
            <a:off x="1049738" y="1864327"/>
            <a:ext cx="10046888" cy="4486064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42130" r="56078" b="33317"/>
          <a:stretch/>
        </p:blipFill>
        <p:spPr bwMode="auto">
          <a:xfrm>
            <a:off x="5133674" y="3300294"/>
            <a:ext cx="5642846" cy="143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5058" y="3471745"/>
            <a:ext cx="97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INSERT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INTO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비밀번호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이름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성별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생년월일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직업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휴대폰번호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이메일주소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회원등급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VALUES (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ID',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비밀번호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',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이름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',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성별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', TO_DATE('&amp;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생년월일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','YY/MM/DD'),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직업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',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휴대폰번호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', '&amp;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이메일주소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',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회원등급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')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24/50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95989" y="132418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회원 정보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삽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입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21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삽입 스크립트 실행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54" name="Picture 6" descr="C:\Users\WJ\Desktop\디비\그림\그림38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/>
          <a:stretch/>
        </p:blipFill>
        <p:spPr bwMode="auto">
          <a:xfrm>
            <a:off x="8954616" y="8775402"/>
            <a:ext cx="11062800" cy="10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133" y="2062392"/>
            <a:ext cx="1036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* </a:t>
            </a:r>
            <a:r>
              <a:rPr lang="ko-KR" altLang="en-US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성별은 </a:t>
            </a:r>
            <a:r>
              <a:rPr lang="en-US" altLang="ko-KR" dirty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'</a:t>
            </a:r>
            <a:r>
              <a:rPr lang="ko-KR" altLang="en-US" dirty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남</a:t>
            </a:r>
            <a:r>
              <a:rPr lang="en-US" altLang="ko-KR" dirty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' </a:t>
            </a:r>
            <a:r>
              <a:rPr lang="ko-KR" altLang="en-US" dirty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또는 </a:t>
            </a:r>
            <a:r>
              <a:rPr lang="en-US" altLang="ko-KR" dirty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'</a:t>
            </a:r>
            <a:r>
              <a:rPr lang="ko-KR" altLang="en-US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여</a:t>
            </a:r>
            <a:r>
              <a:rPr lang="en-US" altLang="ko-KR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' </a:t>
            </a:r>
            <a:r>
              <a:rPr lang="ko-KR" altLang="en-US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입력    </a:t>
            </a:r>
            <a:r>
              <a:rPr lang="en-US" altLang="ko-KR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* </a:t>
            </a:r>
            <a:r>
              <a:rPr lang="ko-KR" altLang="en-US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생년월일은 </a:t>
            </a:r>
            <a:r>
              <a:rPr lang="en-US" altLang="ko-KR" dirty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'92/11/11' </a:t>
            </a:r>
            <a:r>
              <a:rPr lang="ko-KR" altLang="en-US" dirty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같이 </a:t>
            </a:r>
            <a:r>
              <a:rPr lang="ko-KR" altLang="en-US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입력     </a:t>
            </a:r>
            <a:r>
              <a:rPr lang="en-US" altLang="ko-KR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* </a:t>
            </a:r>
            <a:r>
              <a:rPr lang="ko-KR" altLang="en-US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회원등급은 </a:t>
            </a:r>
            <a:r>
              <a:rPr lang="en-US" altLang="ko-KR" dirty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'A', 'B', 'C', 'D' </a:t>
            </a:r>
            <a:r>
              <a:rPr lang="ko-KR" altLang="en-US" dirty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중 </a:t>
            </a:r>
            <a:r>
              <a:rPr lang="ko-KR" altLang="en-US" dirty="0" smtClean="0">
                <a:solidFill>
                  <a:srgbClr val="3B79C5"/>
                </a:solidFill>
                <a:latin typeface="나눔바른고딕" pitchFamily="50" charset="-127"/>
                <a:ea typeface="나눔바른고딕" pitchFamily="50" charset="-127"/>
              </a:rPr>
              <a:t>하나 입력</a:t>
            </a:r>
            <a:endParaRPr lang="ko-KR" altLang="en-US" dirty="0">
              <a:solidFill>
                <a:srgbClr val="3B79C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25/50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5989" y="132418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회원 정보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삽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입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  <p:pic>
        <p:nvPicPr>
          <p:cNvPr id="22" name="Picture 3" descr="C:\Users\WJ\Desktop\디비\그림\그림35.jpg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r="71824"/>
          <a:stretch/>
        </p:blipFill>
        <p:spPr bwMode="auto">
          <a:xfrm>
            <a:off x="950796" y="2592983"/>
            <a:ext cx="3067200" cy="10656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WJ\Desktop\디비\그림\그림36.jpg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" r="71911"/>
          <a:stretch/>
        </p:blipFill>
        <p:spPr bwMode="auto">
          <a:xfrm>
            <a:off x="4562400" y="2592983"/>
            <a:ext cx="3067200" cy="10656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WJ\Desktop\디비\그림\그림37.jpg"/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71946"/>
          <a:stretch/>
        </p:blipFill>
        <p:spPr bwMode="auto">
          <a:xfrm>
            <a:off x="8174004" y="2592983"/>
            <a:ext cx="3067200" cy="10656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Users\WJ\Desktop\디비\그림\그림39.jpg"/>
          <p:cNvPicPr preferRelativeResize="0"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 r="71998"/>
          <a:stretch/>
        </p:blipFill>
        <p:spPr bwMode="auto">
          <a:xfrm>
            <a:off x="4562400" y="3952428"/>
            <a:ext cx="3067200" cy="10656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:\Users\WJ\Desktop\디비\그림\그림40.jpg"/>
          <p:cNvPicPr preferRelativeResize="0"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r="71347"/>
          <a:stretch/>
        </p:blipFill>
        <p:spPr bwMode="auto">
          <a:xfrm>
            <a:off x="8174004" y="3952428"/>
            <a:ext cx="3067200" cy="10656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C:\Users\WJ\Desktop\디비\그림\그림41.jpg"/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" r="71974"/>
          <a:stretch/>
        </p:blipFill>
        <p:spPr bwMode="auto">
          <a:xfrm>
            <a:off x="950796" y="5311873"/>
            <a:ext cx="3067200" cy="10656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WJ\Desktop\디비\그림\그림42.jpg"/>
          <p:cNvPicPr preferRelativeResize="0"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r="72501"/>
          <a:stretch/>
        </p:blipFill>
        <p:spPr bwMode="auto">
          <a:xfrm>
            <a:off x="4562400" y="5311873"/>
            <a:ext cx="3067200" cy="10656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Users\WJ\Desktop\디비\그림\그림43.jpg"/>
          <p:cNvPicPr preferRelativeResize="0"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" r="72585"/>
          <a:stretch/>
        </p:blipFill>
        <p:spPr bwMode="auto">
          <a:xfrm>
            <a:off x="8174004" y="5311873"/>
            <a:ext cx="3067200" cy="10656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WJ\Desktop\디비\그림\그림38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" r="75626"/>
          <a:stretch/>
        </p:blipFill>
        <p:spPr bwMode="auto">
          <a:xfrm>
            <a:off x="950796" y="3952428"/>
            <a:ext cx="3067200" cy="10656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2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삽입 스크립트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실행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결과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2" descr="C:\Users\WJ\Desktop\디비\그림\그림4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/>
          <a:stretch/>
        </p:blipFill>
        <p:spPr bwMode="auto">
          <a:xfrm>
            <a:off x="329023" y="1835269"/>
            <a:ext cx="11488315" cy="4535487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26/50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5989" y="132418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회원 정보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삽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입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8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삭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제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스크립트 실행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13105" r="1680" b="4857"/>
          <a:stretch/>
        </p:blipFill>
        <p:spPr bwMode="auto">
          <a:xfrm>
            <a:off x="944963" y="1693516"/>
            <a:ext cx="10256438" cy="4903836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42130" r="56078" b="33317"/>
          <a:stretch/>
        </p:blipFill>
        <p:spPr bwMode="auto">
          <a:xfrm>
            <a:off x="5133673" y="3433644"/>
            <a:ext cx="5343827" cy="143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5719" y="3441720"/>
            <a:ext cx="9201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delete from 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제품추천하다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 = '&amp;&amp;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입력회원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ID';</a:t>
            </a:r>
          </a:p>
          <a:p>
            <a:pPr fontAlgn="base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delete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댓글추천하다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 = '&amp;&amp;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입력회원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ID';</a:t>
            </a:r>
          </a:p>
          <a:p>
            <a:pPr fontAlgn="base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delete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댓글추천하다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댓글번호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IN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select distinct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댓글추천하다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댓글번호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댓글추천하다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댓글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	where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댓글추천하다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댓글번호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댓글번호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and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작성자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'&amp;&amp;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입력회원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ID');</a:t>
            </a:r>
          </a:p>
          <a:p>
            <a:pPr fontAlgn="base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delete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댓글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작성자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'&amp;&amp;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입력회원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ID';</a:t>
            </a:r>
          </a:p>
          <a:p>
            <a:pPr fontAlgn="base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delete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회원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 = '&amp;&amp;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입력회원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ID';</a:t>
            </a:r>
          </a:p>
          <a:p>
            <a:pPr fontAlgn="base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UNDEFINE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입력회원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ID;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27/50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95990" y="132418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회원 정보 삭제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5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삭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제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스크립트 실행 결과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54" name="Picture 6" descr="C:\Users\WJ\Desktop\디비\그림\그림38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/>
          <a:stretch/>
        </p:blipFill>
        <p:spPr bwMode="auto">
          <a:xfrm>
            <a:off x="8954616" y="8775402"/>
            <a:ext cx="11062800" cy="10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WJ\Desktop\디비\그림\그림4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" r="66264"/>
          <a:stretch/>
        </p:blipFill>
        <p:spPr bwMode="auto">
          <a:xfrm>
            <a:off x="3935744" y="1780271"/>
            <a:ext cx="4274874" cy="10795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WJ\Desktop\디비\그림\그림4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b="1426"/>
          <a:stretch/>
        </p:blipFill>
        <p:spPr bwMode="auto">
          <a:xfrm>
            <a:off x="1421212" y="3020233"/>
            <a:ext cx="9303938" cy="345117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28/50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5990" y="132418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회원 정보 삭제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5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변경 스크립트 실행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13105" r="1680" b="4857"/>
          <a:stretch/>
        </p:blipFill>
        <p:spPr bwMode="auto">
          <a:xfrm>
            <a:off x="846411" y="1735438"/>
            <a:ext cx="10453542" cy="4667642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42130" r="56078" b="33317"/>
          <a:stretch/>
        </p:blipFill>
        <p:spPr bwMode="auto">
          <a:xfrm>
            <a:off x="5133674" y="3386019"/>
            <a:ext cx="5642846" cy="143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408" y="3386020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UPDATE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SET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가격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변경가격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제품번호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제품번호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29/50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95991" y="131931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 가격 변경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17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1232" y="404102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a참고딕B" pitchFamily="18" charset="-127"/>
                <a:ea typeface="a참고딕B" pitchFamily="18" charset="-127"/>
              </a:rPr>
              <a:t>주제 소개</a:t>
            </a:r>
            <a:endParaRPr lang="ko-KR" altLang="en-US" sz="48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74470" y="27331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874470" y="3967275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874470" y="5201409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4874470" y="64355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실행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03555" y="2663779"/>
            <a:ext cx="1234134" cy="1234134"/>
          </a:xfrm>
          <a:prstGeom prst="ellipse">
            <a:avLst/>
          </a:prstGeom>
          <a:solidFill>
            <a:srgbClr val="3B79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1133310" y="3126958"/>
            <a:ext cx="9746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소개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4124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3514468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5" name="타원 24"/>
          <p:cNvSpPr/>
          <p:nvPr/>
        </p:nvSpPr>
        <p:spPr>
          <a:xfrm>
            <a:off x="547893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5752157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7" name="타원 26"/>
          <p:cNvSpPr/>
          <p:nvPr/>
        </p:nvSpPr>
        <p:spPr>
          <a:xfrm>
            <a:off x="7716624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7960993" y="2973070"/>
            <a:ext cx="7453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954311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10112919" y="2973070"/>
            <a:ext cx="9169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41561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65330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890996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9128685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558676" y="2132856"/>
            <a:ext cx="123893" cy="395155"/>
          </a:xfrm>
          <a:prstGeom prst="rect">
            <a:avLst/>
          </a:prstGeom>
          <a:solidFill>
            <a:srgbClr val="3B79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직사각형 28"/>
          <p:cNvSpPr/>
          <p:nvPr/>
        </p:nvSpPr>
        <p:spPr>
          <a:xfrm rot="1800000">
            <a:off x="1866009" y="2180424"/>
            <a:ext cx="123893" cy="395155"/>
          </a:xfrm>
          <a:prstGeom prst="rect">
            <a:avLst/>
          </a:prstGeom>
          <a:solidFill>
            <a:srgbClr val="3B79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직사각형 34"/>
          <p:cNvSpPr/>
          <p:nvPr/>
        </p:nvSpPr>
        <p:spPr>
          <a:xfrm rot="19800000">
            <a:off x="1253941" y="2180426"/>
            <a:ext cx="123893" cy="395155"/>
          </a:xfrm>
          <a:prstGeom prst="rect">
            <a:avLst/>
          </a:prstGeom>
          <a:solidFill>
            <a:srgbClr val="3B79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5" name="그룹 14"/>
          <p:cNvGrpSpPr/>
          <p:nvPr/>
        </p:nvGrpSpPr>
        <p:grpSpPr>
          <a:xfrm>
            <a:off x="748062" y="4018200"/>
            <a:ext cx="1887498" cy="1138732"/>
            <a:chOff x="748062" y="3870283"/>
            <a:chExt cx="1887498" cy="1138732"/>
          </a:xfrm>
        </p:grpSpPr>
        <p:sp>
          <p:nvSpPr>
            <p:cNvPr id="3" name="TextBox 2"/>
            <p:cNvSpPr txBox="1"/>
            <p:nvPr/>
          </p:nvSpPr>
          <p:spPr>
            <a:xfrm>
              <a:off x="1445811" y="3974886"/>
              <a:ext cx="1189749" cy="1034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목적</a:t>
              </a:r>
              <a:endParaRPr lang="en-US" altLang="ko-KR" dirty="0" smtClean="0"/>
            </a:p>
            <a:p>
              <a:pPr>
                <a:lnSpc>
                  <a:spcPct val="120000"/>
                </a:lnSpc>
              </a:pPr>
              <a:r>
                <a:rPr lang="ko-KR" altLang="en-US" dirty="0" smtClean="0"/>
                <a:t>필요성</a:t>
              </a:r>
              <a:endParaRPr lang="en-US" altLang="ko-KR" dirty="0" smtClean="0"/>
            </a:p>
            <a:p>
              <a:pPr>
                <a:lnSpc>
                  <a:spcPct val="120000"/>
                </a:lnSpc>
              </a:pPr>
              <a:r>
                <a:rPr lang="ko-KR" altLang="en-US" dirty="0" smtClean="0"/>
                <a:t>기대 효과</a:t>
              </a:r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36910" y="4060424"/>
              <a:ext cx="0" cy="867176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48062" y="3870283"/>
              <a:ext cx="7040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a기린L" pitchFamily="18" charset="-127"/>
                  <a:ea typeface="a기린L" pitchFamily="18" charset="-127"/>
                </a:rPr>
                <a:t>01</a:t>
              </a:r>
              <a:endParaRPr lang="ko-KR" alt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0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변경 스크립트 실행 전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098" name="Picture 2" descr="C:\Users\WJ\Desktop\디비\그림\그림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-1" b="63"/>
          <a:stretch/>
        </p:blipFill>
        <p:spPr bwMode="auto">
          <a:xfrm>
            <a:off x="348346" y="1787057"/>
            <a:ext cx="11449670" cy="4392979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30/50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5991" y="131931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 가격 변경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0509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변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경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스크립트 실행 결과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099" name="Picture 3" descr="C:\Users\WJ\Desktop\디비\그림\그림4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r="66154"/>
          <a:stretch/>
        </p:blipFill>
        <p:spPr bwMode="auto">
          <a:xfrm>
            <a:off x="1214084" y="1742582"/>
            <a:ext cx="4274874" cy="122555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WJ\Desktop\디비\그림\그림5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 r="65950"/>
          <a:stretch/>
        </p:blipFill>
        <p:spPr bwMode="auto">
          <a:xfrm>
            <a:off x="6703042" y="1742582"/>
            <a:ext cx="4274874" cy="122555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WJ\Desktop\디비\그림\그림5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r="634" b="15000"/>
          <a:stretch/>
        </p:blipFill>
        <p:spPr bwMode="auto">
          <a:xfrm>
            <a:off x="821171" y="3126541"/>
            <a:ext cx="10478782" cy="3362888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31/50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5991" y="131931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 가격 변경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15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98165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검색 스크립트 실행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13105" r="1680" b="4857"/>
          <a:stretch/>
        </p:blipFill>
        <p:spPr bwMode="auto">
          <a:xfrm>
            <a:off x="936844" y="1823443"/>
            <a:ext cx="10272676" cy="4586882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42130" r="56078" b="33317"/>
          <a:stretch/>
        </p:blipFill>
        <p:spPr bwMode="auto">
          <a:xfrm>
            <a:off x="5133674" y="3443169"/>
            <a:ext cx="5467651" cy="143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9808" y="3443170"/>
            <a:ext cx="44978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select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이름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"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제품이름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",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제조사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추천수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제품추천하다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 =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제품추천하다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and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제품번호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제품추천하다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제품번호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and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직업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직업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and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제품추천하다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추천여부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'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order by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추천수 </a:t>
            </a:r>
            <a:r>
              <a:rPr lang="en-US" altLang="ko-KR" sz="1200" dirty="0" err="1">
                <a:latin typeface="나눔바른고딕" pitchFamily="50" charset="-127"/>
                <a:ea typeface="나눔바른고딕" pitchFamily="50" charset="-127"/>
              </a:rPr>
              <a:t>desc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;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32/50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86577" y="1319317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직업 가진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회원이 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추천한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제품을 출력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김승규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검색 스크립트 실행 과정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146" name="Picture 2" descr="C:\Users\WJ\Desktop\디비\그림\그림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/>
          <a:stretch/>
        </p:blipFill>
        <p:spPr bwMode="auto">
          <a:xfrm>
            <a:off x="294086" y="2157504"/>
            <a:ext cx="11558190" cy="4316413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33/50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86577" y="1319317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직업 가진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회원이 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추천한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제품을 출력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김승규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검색 스크립트 실행 과정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3" descr="C:\Users\WJ\Desktop\디비\그림\그림4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" t="26617" r="11465" b="11048"/>
          <a:stretch/>
        </p:blipFill>
        <p:spPr bwMode="auto">
          <a:xfrm>
            <a:off x="294086" y="2157517"/>
            <a:ext cx="11559600" cy="43164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34/50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6577" y="1319317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직업 가진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회원이 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추천한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제품을 출력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김승규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1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검색 스크립트 실행 결과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194" name="Picture 2" descr="C:\Users\WJ\Desktop\디비\그림\그림5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35040" r="66530" b="47345"/>
          <a:stretch/>
        </p:blipFill>
        <p:spPr bwMode="auto">
          <a:xfrm>
            <a:off x="3958563" y="1818782"/>
            <a:ext cx="4274874" cy="12240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WJ\Desktop\디비\그림\그림6.jpg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" t="67499" r="11232" b="19001"/>
          <a:stretch/>
        </p:blipFill>
        <p:spPr bwMode="auto">
          <a:xfrm>
            <a:off x="294086" y="3306677"/>
            <a:ext cx="11559600" cy="936104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35/50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6577" y="1319317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직업 가진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회원이 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추천한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제품을 출력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김승규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1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검색 스크립트 실행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13105" r="1680" b="4857"/>
          <a:stretch/>
        </p:blipFill>
        <p:spPr bwMode="auto">
          <a:xfrm>
            <a:off x="1000840" y="1923456"/>
            <a:ext cx="10144684" cy="4529732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42130" r="56078" b="33317"/>
          <a:stretch/>
        </p:blipFill>
        <p:spPr bwMode="auto">
          <a:xfrm>
            <a:off x="5133674" y="3512383"/>
            <a:ext cx="542002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0020" y="3529161"/>
            <a:ext cx="50973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select DISTINCT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이름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제조사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추천수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제품추천하다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 =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제품추천하다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and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제품번호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제품추천하다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제품번호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and (SYSDATE-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생년월일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)/365 BETWEEN 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시작나이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AND &amp;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끝나이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and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추천여부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='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order by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추천수 </a:t>
            </a:r>
            <a:r>
              <a:rPr lang="en-US" altLang="ko-KR" sz="1200" dirty="0" err="1">
                <a:latin typeface="나눔바른고딕" pitchFamily="50" charset="-127"/>
                <a:ea typeface="나눔바른고딕" pitchFamily="50" charset="-127"/>
              </a:rPr>
              <a:t>desc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;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36/50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8449" y="1319317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연령대의 회원들이 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추천한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제품을 출력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김원준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8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검색 스크립트 실행 과정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2" descr="C:\Users\WJ\Desktop\디비\그림\그림22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" r="730"/>
          <a:stretch/>
        </p:blipFill>
        <p:spPr bwMode="auto">
          <a:xfrm>
            <a:off x="294086" y="2157504"/>
            <a:ext cx="11559600" cy="4316413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37/50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18449" y="1319317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연령대의 회원들이 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추천한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제품을 출력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김원준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검색 스크립트 실행 과정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2" descr="C:\Users\WJ\Desktop\디비\그림\그림24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6" y="2157517"/>
            <a:ext cx="11559600" cy="43164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38/50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8449" y="1319317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연령대의 회원들이 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추천한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제품을 출력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김원준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검색 스크립트 실행 과정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2" descr="C:\Users\WJ\Desktop\디비\그림\그림25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" b="986"/>
          <a:stretch/>
        </p:blipFill>
        <p:spPr bwMode="auto">
          <a:xfrm>
            <a:off x="294086" y="2157517"/>
            <a:ext cx="11559600" cy="43164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39/50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18449" y="1319317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연령대의 회원들이 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추천한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제품을 출력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김원준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25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8554" y="2938615"/>
            <a:ext cx="1081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TV </a:t>
            </a:r>
            <a:r>
              <a:rPr lang="ko-KR" altLang="en-US" sz="2400" dirty="0" smtClean="0">
                <a:latin typeface="나눔바른고딕" pitchFamily="50" charset="-127"/>
                <a:ea typeface="나눔바른고딕" pitchFamily="50" charset="-127"/>
              </a:rPr>
              <a:t>프로그램에서 나온 제품에 대한 정보를 제공하는 시스템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01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0785" y="413092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주제 선정 이유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0785" y="9025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목적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04/50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24332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그룹 9"/>
          <p:cNvGrpSpPr/>
          <p:nvPr/>
        </p:nvGrpSpPr>
        <p:grpSpPr>
          <a:xfrm>
            <a:off x="3020046" y="1973771"/>
            <a:ext cx="5210175" cy="3208720"/>
            <a:chOff x="3020046" y="1973771"/>
            <a:chExt cx="5210175" cy="320872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046" y="1973771"/>
              <a:ext cx="5210175" cy="283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203700" y="4813159"/>
              <a:ext cx="3162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“</a:t>
              </a:r>
              <a:r>
                <a:rPr lang="ko-KR" altLang="en-US" dirty="0" smtClean="0"/>
                <a:t>저 코트 멋있다</a:t>
              </a:r>
              <a:r>
                <a:rPr lang="en-US" altLang="ko-KR" dirty="0" smtClean="0"/>
                <a:t>. </a:t>
              </a:r>
              <a:r>
                <a:rPr lang="ko-KR" altLang="en-US" dirty="0" err="1" smtClean="0"/>
                <a:t>어디꺼지</a:t>
              </a:r>
              <a:r>
                <a:rPr lang="en-US" altLang="ko-KR" dirty="0" smtClean="0"/>
                <a:t>?”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66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 검색 스크립트 실행 결과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290" name="Picture 2" descr="C:\Users\WJ\Desktop\디비\그림\그림19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" r="66172"/>
          <a:stretch/>
        </p:blipFill>
        <p:spPr bwMode="auto">
          <a:xfrm>
            <a:off x="1214084" y="1786712"/>
            <a:ext cx="4274874" cy="12240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WJ\Desktop\디비\그림\그림20.jpg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r="66316"/>
          <a:stretch/>
        </p:blipFill>
        <p:spPr bwMode="auto">
          <a:xfrm>
            <a:off x="6703042" y="1786712"/>
            <a:ext cx="4274874" cy="12240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WJ\Desktop\디비\그림\그림21.jp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1" y="3274607"/>
            <a:ext cx="11559600" cy="1725613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40/50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18449" y="1319317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연령대의 회원들이 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추천한 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제품을 출력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김원준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4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서브쿼리 스크립트 실행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13105" r="1680" b="4857"/>
          <a:stretch/>
        </p:blipFill>
        <p:spPr bwMode="auto">
          <a:xfrm>
            <a:off x="913504" y="1774222"/>
            <a:ext cx="10319356" cy="4607726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42130" r="56078" b="33317"/>
          <a:stretch/>
        </p:blipFill>
        <p:spPr bwMode="auto">
          <a:xfrm>
            <a:off x="5133674" y="3417740"/>
            <a:ext cx="5642846" cy="134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1632" y="3402798"/>
            <a:ext cx="2001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select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관리자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ID,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이름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직책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관리자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직책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IN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      ( select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직책</a:t>
            </a:r>
          </a:p>
          <a:p>
            <a:pPr fontAlgn="base"/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      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관리자</a:t>
            </a:r>
          </a:p>
          <a:p>
            <a:pPr fontAlgn="base"/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      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이름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'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유승현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');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41/50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4210" y="1310928"/>
            <a:ext cx="555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유승현씨와 같은 직책을 맡은 관리자 검색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김재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환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93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서브쿼리 스크립트 실행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과정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2" descr="C:\Users\WJ\Desktop\디비\그림\그림52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6" y="2157517"/>
            <a:ext cx="11559600" cy="43164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42/50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4210" y="1310928"/>
            <a:ext cx="555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유승현씨와 같은 직책을 맡은 관리자 검색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김재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환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51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서브쿼리 스크립트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실행 결과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51092" r="11441" b="23986"/>
          <a:stretch/>
        </p:blipFill>
        <p:spPr bwMode="auto">
          <a:xfrm>
            <a:off x="293381" y="2157517"/>
            <a:ext cx="11559600" cy="1728192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43/50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4210" y="1310928"/>
            <a:ext cx="555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유승현씨와 같은 직책을 맡은 관리자 검색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김재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환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4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그룹함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서브쿼리 스크립트 실행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13105" r="1680" b="4857"/>
          <a:stretch/>
        </p:blipFill>
        <p:spPr bwMode="auto">
          <a:xfrm>
            <a:off x="927646" y="1763759"/>
            <a:ext cx="10291072" cy="4595096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42130" r="56078" b="33317"/>
          <a:stretch/>
        </p:blipFill>
        <p:spPr bwMode="auto">
          <a:xfrm>
            <a:off x="5133674" y="3384183"/>
            <a:ext cx="5642846" cy="141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8410" y="3402798"/>
            <a:ext cx="5931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SELECT * FROM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가격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(SELECT MIN(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가격</a:t>
            </a:r>
            <a:r>
              <a:rPr lang="en-US" altLang="ko-KR" sz="1200"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en-US" altLang="ko-KR" sz="1200" smtClean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제품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카테고리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'&amp;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입력카테고리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44/50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1463" y="1310928"/>
            <a:ext cx="734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카테고리에서 가장 가격이 낮은 제품의 정보를 출력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장준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영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6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그룹함수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서브쿼리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스크립트 실행 결과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45/50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756" y="1871663"/>
            <a:ext cx="3752850" cy="1038225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228975"/>
            <a:ext cx="6953250" cy="40005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4343400"/>
            <a:ext cx="6991350" cy="8382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80229" y="4343400"/>
            <a:ext cx="1358149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36134" y="3190875"/>
            <a:ext cx="629244" cy="488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21463" y="1310928"/>
            <a:ext cx="734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특정 카테고리에서 가장 가격이 낮은 제품의 정보를 출력</a:t>
            </a:r>
            <a:r>
              <a:rPr lang="en-US" altLang="ko-KR" dirty="0">
                <a:latin typeface="a참고딕B" pitchFamily="18" charset="-127"/>
                <a:ea typeface="a참고딕B" pitchFamily="18" charset="-127"/>
              </a:rPr>
              <a:t>” 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장준</a:t>
            </a:r>
            <a:r>
              <a:rPr lang="ko-KR" altLang="en-US" dirty="0">
                <a:latin typeface="a참고딕B" pitchFamily="18" charset="-127"/>
                <a:ea typeface="a참고딕B" pitchFamily="18" charset="-127"/>
              </a:rPr>
              <a:t>영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9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그룹함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서브쿼리 스크립트 실행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13105" r="1680" b="4857"/>
          <a:stretch/>
        </p:blipFill>
        <p:spPr bwMode="auto">
          <a:xfrm>
            <a:off x="927646" y="1763759"/>
            <a:ext cx="10291072" cy="4595096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42130" r="56078" b="33317"/>
          <a:stretch/>
        </p:blipFill>
        <p:spPr bwMode="auto">
          <a:xfrm>
            <a:off x="5133674" y="3384183"/>
            <a:ext cx="5642846" cy="141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8410" y="3402798"/>
            <a:ext cx="9390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select DISTINCT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(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SELECT COUNT(*)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댓글추천하다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추천여부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'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 AND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댓글번호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&amp;&amp;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입력댓글번호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) AS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추천수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(SELECT COUNT(*)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댓글추천하다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추천여부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'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비추천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' AND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댓글번호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&amp;&amp;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입력댓글번호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) AS 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비추천수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댓글추천하다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WHERE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댓글번호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= &amp;&amp;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입력댓글번호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;</a:t>
            </a:r>
          </a:p>
          <a:p>
            <a:pPr fontAlgn="base"/>
            <a:endParaRPr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fontAlgn="base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UNDEFINE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입력댓글번호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;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46/50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5155" y="1310928"/>
            <a:ext cx="500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어떤 </a:t>
            </a:r>
            <a:r>
              <a:rPr lang="ko-KR" altLang="en-US" dirty="0" err="1" smtClean="0">
                <a:latin typeface="a참고딕B" pitchFamily="18" charset="-127"/>
                <a:ea typeface="a참고딕B" pitchFamily="18" charset="-127"/>
              </a:rPr>
              <a:t>댓글의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 추천수와 </a:t>
            </a:r>
            <a:r>
              <a:rPr lang="ko-KR" altLang="en-US" dirty="0" err="1" smtClean="0">
                <a:latin typeface="a참고딕B" pitchFamily="18" charset="-127"/>
                <a:ea typeface="a참고딕B" pitchFamily="18" charset="-127"/>
              </a:rPr>
              <a:t>비추천수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 검색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원주연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49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3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05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스크립트 실행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그룹함수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서브쿼리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스크립트 실행 결과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06818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7" name="Picture 2" descr="C:\Users\WJ\Desktop\디비\그림\그림30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61332"/>
          <a:stretch/>
        </p:blipFill>
        <p:spPr bwMode="auto">
          <a:xfrm>
            <a:off x="3957600" y="1811879"/>
            <a:ext cx="4276800" cy="1224000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WJ\Desktop\디비\그림\그림34.jpg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44"/>
          <a:stretch/>
        </p:blipFill>
        <p:spPr bwMode="auto">
          <a:xfrm>
            <a:off x="293381" y="4180040"/>
            <a:ext cx="11559600" cy="2309736"/>
          </a:xfrm>
          <a:prstGeom prst="rect">
            <a:avLst/>
          </a:prstGeom>
          <a:noFill/>
          <a:ln w="25400">
            <a:solidFill>
              <a:srgbClr val="3B79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47/50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0" y="3313449"/>
            <a:ext cx="11559600" cy="540093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95155" y="1310928"/>
            <a:ext cx="500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“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어떤 </a:t>
            </a:r>
            <a:r>
              <a:rPr lang="ko-KR" altLang="en-US" dirty="0" err="1" smtClean="0">
                <a:latin typeface="a참고딕B" pitchFamily="18" charset="-127"/>
                <a:ea typeface="a참고딕B" pitchFamily="18" charset="-127"/>
              </a:rPr>
              <a:t>댓글의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 추천수와 </a:t>
            </a:r>
            <a:r>
              <a:rPr lang="ko-KR" altLang="en-US" dirty="0" err="1" smtClean="0">
                <a:latin typeface="a참고딕B" pitchFamily="18" charset="-127"/>
                <a:ea typeface="a참고딕B" pitchFamily="18" charset="-127"/>
              </a:rPr>
              <a:t>비추천수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 검색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” (</a:t>
            </a:r>
            <a:r>
              <a:rPr lang="ko-KR" altLang="en-US" dirty="0" smtClean="0">
                <a:latin typeface="a참고딕B" pitchFamily="18" charset="-127"/>
                <a:ea typeface="a참고딕B" pitchFamily="18" charset="-127"/>
              </a:rPr>
              <a:t>원주연</a:t>
            </a:r>
            <a:r>
              <a:rPr lang="en-US" altLang="ko-KR" dirty="0" smtClean="0">
                <a:latin typeface="a참고딕B" pitchFamily="18" charset="-127"/>
                <a:ea typeface="a참고딕B" pitchFamily="18" charset="-127"/>
              </a:rPr>
              <a:t>)</a:t>
            </a:r>
            <a:endParaRPr lang="ko-KR" altLang="en-US" dirty="0"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7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21315" y="2124635"/>
            <a:ext cx="354937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solidFill>
                  <a:srgbClr val="3B79C5"/>
                </a:solidFill>
                <a:latin typeface="a참고딕B" pitchFamily="18" charset="-127"/>
                <a:ea typeface="a참고딕B" pitchFamily="18" charset="-127"/>
              </a:rPr>
              <a:t>시 </a:t>
            </a:r>
            <a:r>
              <a:rPr lang="ko-KR" altLang="en-US" sz="11500" dirty="0">
                <a:solidFill>
                  <a:srgbClr val="3B79C5"/>
                </a:solidFill>
                <a:latin typeface="a참고딕B" pitchFamily="18" charset="-127"/>
                <a:ea typeface="a참고딕B" pitchFamily="18" charset="-127"/>
              </a:rPr>
              <a:t>연</a:t>
            </a:r>
          </a:p>
        </p:txBody>
      </p:sp>
    </p:spTree>
    <p:extLst>
      <p:ext uri="{BB962C8B-B14F-4D97-AF65-F5344CB8AC3E}">
        <p14:creationId xmlns:p14="http://schemas.microsoft.com/office/powerpoint/2010/main" val="21368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20991" y="2124635"/>
            <a:ext cx="475001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rgbClr val="3B79C5"/>
                </a:solidFill>
                <a:latin typeface="a참고딕B" pitchFamily="18" charset="-127"/>
                <a:ea typeface="a참고딕B" pitchFamily="18" charset="-127"/>
              </a:rPr>
              <a:t>Q &amp; A</a:t>
            </a:r>
            <a:endParaRPr lang="ko-KR" altLang="en-US" sz="11500" dirty="0">
              <a:solidFill>
                <a:srgbClr val="3B79C5"/>
              </a:solidFill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4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24201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01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0785" y="413092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주제 선정 이유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0785" y="90250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필요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성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24332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/>
          <p:cNvSpPr txBox="1"/>
          <p:nvPr/>
        </p:nvSpPr>
        <p:spPr>
          <a:xfrm>
            <a:off x="2789534" y="192391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제공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07" y="2505962"/>
            <a:ext cx="3320679" cy="3320679"/>
          </a:xfrm>
          <a:prstGeom prst="ellipse">
            <a:avLst/>
          </a:prstGeom>
          <a:noFill/>
          <a:ln w="25400">
            <a:solidFill>
              <a:srgbClr val="3B79C5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7960181" y="192391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이윤 창출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93" y="2505962"/>
            <a:ext cx="3319200" cy="3319200"/>
          </a:xfrm>
          <a:prstGeom prst="ellipse">
            <a:avLst/>
          </a:prstGeom>
          <a:noFill/>
          <a:ln w="25400">
            <a:solidFill>
              <a:srgbClr val="3B79C5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05/50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22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0976" y="2124635"/>
            <a:ext cx="86100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rgbClr val="3B79C5"/>
                </a:solidFill>
                <a:latin typeface="a참고딕B" pitchFamily="18" charset="-127"/>
                <a:ea typeface="a참고딕B" pitchFamily="18" charset="-127"/>
              </a:rPr>
              <a:t>Thank You</a:t>
            </a:r>
            <a:endParaRPr lang="ko-KR" altLang="en-US" sz="11500" dirty="0">
              <a:solidFill>
                <a:srgbClr val="3B79C5"/>
              </a:solidFill>
              <a:latin typeface="a참고딕B" pitchFamily="18" charset="-127"/>
              <a:ea typeface="a참고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3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24201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01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0785" y="413092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주제 선정 이유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0785" y="9025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기대효과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24332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/>
          <p:cNvSpPr txBox="1"/>
          <p:nvPr/>
        </p:nvSpPr>
        <p:spPr>
          <a:xfrm>
            <a:off x="1783773" y="4631015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IPTV</a:t>
            </a:r>
          </a:p>
          <a:p>
            <a:pPr algn="ctr"/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검색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 descr="C:\Users\WJ\Desktop\임시그림\noname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65" y="1923916"/>
            <a:ext cx="2277738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WJ\Desktop\임시그림\noname02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00" y="1923916"/>
            <a:ext cx="22788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WJ\Desktop\임시그림\noname03.png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035" y="1923916"/>
            <a:ext cx="2278800" cy="25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15979" y="4631015"/>
            <a:ext cx="156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휴대전화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95216" y="4631015"/>
            <a:ext cx="1036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SMART</a:t>
            </a:r>
          </a:p>
          <a:p>
            <a:pPr algn="ctr"/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옷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1075" y="1924050"/>
            <a:ext cx="380678" cy="380678"/>
          </a:xfrm>
          <a:prstGeom prst="rect">
            <a:avLst/>
          </a:prstGeom>
          <a:solidFill>
            <a:schemeClr val="bg1"/>
          </a:solidFill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참고딕B" pitchFamily="18" charset="-127"/>
                <a:ea typeface="a참고딕B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07759" y="1924050"/>
            <a:ext cx="380678" cy="380678"/>
          </a:xfrm>
          <a:prstGeom prst="rect">
            <a:avLst/>
          </a:prstGeom>
          <a:solidFill>
            <a:schemeClr val="bg1"/>
          </a:solidFill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참고딕B" pitchFamily="18" charset="-127"/>
                <a:ea typeface="a참고딕B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249934" y="1924050"/>
            <a:ext cx="380678" cy="380678"/>
          </a:xfrm>
          <a:prstGeom prst="rect">
            <a:avLst/>
          </a:prstGeom>
          <a:solidFill>
            <a:schemeClr val="bg1"/>
          </a:solidFill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참고딕B" pitchFamily="18" charset="-127"/>
                <a:ea typeface="a참고딕B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06/50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1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1232" y="404102"/>
            <a:ext cx="3238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mtClean="0">
                <a:latin typeface="a참고딕B" pitchFamily="18" charset="-127"/>
                <a:ea typeface="a참고딕B" pitchFamily="18" charset="-127"/>
              </a:rPr>
              <a:t>개념적 설계</a:t>
            </a:r>
            <a:endParaRPr lang="ko-KR" altLang="en-US" sz="48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74470" y="27331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874470" y="3967275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874470" y="5201409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설계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4874470" y="6435541"/>
            <a:ext cx="361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실행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0355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1133310" y="3126958"/>
            <a:ext cx="9746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소개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41245" y="2663779"/>
            <a:ext cx="1234134" cy="1234134"/>
          </a:xfrm>
          <a:prstGeom prst="ellipse">
            <a:avLst/>
          </a:prstGeom>
          <a:solidFill>
            <a:srgbClr val="3B79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3514468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5" name="타원 24"/>
          <p:cNvSpPr/>
          <p:nvPr/>
        </p:nvSpPr>
        <p:spPr>
          <a:xfrm>
            <a:off x="5478935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5752157" y="2973070"/>
            <a:ext cx="6876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</a:p>
        </p:txBody>
      </p:sp>
      <p:sp>
        <p:nvSpPr>
          <p:cNvPr id="27" name="타원 26"/>
          <p:cNvSpPr/>
          <p:nvPr/>
        </p:nvSpPr>
        <p:spPr>
          <a:xfrm>
            <a:off x="7716624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7960993" y="2973070"/>
            <a:ext cx="7453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954311" y="2663779"/>
            <a:ext cx="1234134" cy="1234134"/>
          </a:xfrm>
          <a:prstGeom prst="ellipse">
            <a:avLst/>
          </a:prstGeom>
          <a:solidFill>
            <a:srgbClr val="3B79C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10112919" y="2973070"/>
            <a:ext cx="9169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41561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653307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890996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9128685" y="3280846"/>
            <a:ext cx="6477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490332" y="2132856"/>
            <a:ext cx="735961" cy="442725"/>
            <a:chOff x="1272991" y="2132856"/>
            <a:chExt cx="735961" cy="442725"/>
          </a:xfrm>
        </p:grpSpPr>
        <p:sp>
          <p:nvSpPr>
            <p:cNvPr id="2" name="직사각형 1"/>
            <p:cNvSpPr/>
            <p:nvPr/>
          </p:nvSpPr>
          <p:spPr>
            <a:xfrm>
              <a:off x="1577726" y="2132856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/>
            <p:cNvSpPr/>
            <p:nvPr/>
          </p:nvSpPr>
          <p:spPr>
            <a:xfrm rot="1800000">
              <a:off x="1885059" y="2180424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직사각형 34"/>
            <p:cNvSpPr/>
            <p:nvPr/>
          </p:nvSpPr>
          <p:spPr>
            <a:xfrm rot="19800000">
              <a:off x="1272991" y="2180426"/>
              <a:ext cx="123893" cy="395155"/>
            </a:xfrm>
            <a:prstGeom prst="rect">
              <a:avLst/>
            </a:prstGeom>
            <a:solidFill>
              <a:srgbClr val="3B79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68636" y="4018200"/>
            <a:ext cx="3526294" cy="1138732"/>
            <a:chOff x="3089659" y="3870283"/>
            <a:chExt cx="3526294" cy="1138732"/>
          </a:xfrm>
        </p:grpSpPr>
        <p:sp>
          <p:nvSpPr>
            <p:cNvPr id="33" name="TextBox 32"/>
            <p:cNvSpPr txBox="1"/>
            <p:nvPr/>
          </p:nvSpPr>
          <p:spPr>
            <a:xfrm>
              <a:off x="3868090" y="3974886"/>
              <a:ext cx="2747863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개념적 모델링 순서</a:t>
              </a:r>
              <a:endParaRPr lang="en-US" altLang="ko-KR" dirty="0" smtClean="0"/>
            </a:p>
            <a:p>
              <a:pPr>
                <a:lnSpc>
                  <a:spcPct val="120000"/>
                </a:lnSpc>
              </a:pPr>
              <a:r>
                <a:rPr lang="ko-KR" altLang="en-US" dirty="0" smtClean="0"/>
                <a:t>트랜잭션 모델링 순서</a:t>
              </a:r>
              <a:endParaRPr lang="en-US" altLang="ko-KR" dirty="0" smtClean="0"/>
            </a:p>
            <a:p>
              <a:pPr>
                <a:lnSpc>
                  <a:spcPct val="120000"/>
                </a:lnSpc>
              </a:pPr>
              <a:r>
                <a:rPr lang="ko-KR" altLang="en-US" dirty="0" smtClean="0"/>
                <a:t>결과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859189" y="4060424"/>
              <a:ext cx="0" cy="867176"/>
            </a:xfrm>
            <a:prstGeom prst="line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089659" y="3870283"/>
              <a:ext cx="7954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a기린L" pitchFamily="18" charset="-127"/>
                  <a:ea typeface="a기린L" pitchFamily="18" charset="-127"/>
                </a:rPr>
                <a:t>02</a:t>
              </a:r>
              <a:endParaRPr lang="ko-KR" alt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978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467" y="251297"/>
            <a:ext cx="9300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a기린L" pitchFamily="18" charset="-127"/>
                <a:ea typeface="a기린L" pitchFamily="18" charset="-127"/>
              </a:rPr>
              <a:t>02</a:t>
            </a:r>
            <a:endParaRPr lang="ko-KR" altLang="en-US" sz="66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5255" y="413092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참고딕B" pitchFamily="18" charset="-127"/>
                <a:ea typeface="a참고딕B" pitchFamily="18" charset="-127"/>
              </a:rPr>
              <a:t>개념적 설계</a:t>
            </a:r>
            <a:endParaRPr lang="ko-KR" altLang="en-US" sz="2400" dirty="0">
              <a:latin typeface="a참고딕B" pitchFamily="18" charset="-127"/>
              <a:ea typeface="a참고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255" y="90250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참고딕B" pitchFamily="18" charset="-127"/>
                <a:ea typeface="a참고딕B" pitchFamily="18" charset="-127"/>
              </a:rPr>
              <a:t>개념적 모델링 순서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참고딕B" pitchFamily="18" charset="-127"/>
              <a:ea typeface="a참고딕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7790" y="470548"/>
            <a:ext cx="0" cy="764527"/>
          </a:xfrm>
          <a:prstGeom prst="line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21404" y="1948190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개체 후보 식별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9817" y="262437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개체 후보 검토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062" y="3300566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개체 식별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37475" y="3976754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관계 식별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35056" y="4652942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5.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최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종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개체 식별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63469" y="5329130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6.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최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종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관계 목록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06308" y="6005318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7. ER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3222" y="196163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개체 후보 정하기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044392" y="2504440"/>
            <a:ext cx="394358" cy="323097"/>
            <a:chOff x="1044392" y="2529840"/>
            <a:chExt cx="394358" cy="323097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1044392" y="2852936"/>
              <a:ext cx="394358" cy="0"/>
            </a:xfrm>
            <a:prstGeom prst="straightConnector1">
              <a:avLst/>
            </a:prstGeom>
            <a:ln w="25400">
              <a:solidFill>
                <a:srgbClr val="3B79C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V="1">
              <a:off x="1044392" y="2529840"/>
              <a:ext cx="0" cy="323097"/>
            </a:xfrm>
            <a:prstGeom prst="straightConnector1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2197467" y="3161597"/>
            <a:ext cx="394358" cy="323097"/>
            <a:chOff x="1044392" y="2529840"/>
            <a:chExt cx="394358" cy="323097"/>
          </a:xfrm>
        </p:grpSpPr>
        <p:cxnSp>
          <p:nvCxnSpPr>
            <p:cNvPr id="50" name="직선 화살표 연결선 49"/>
            <p:cNvCxnSpPr/>
            <p:nvPr/>
          </p:nvCxnSpPr>
          <p:spPr>
            <a:xfrm>
              <a:off x="1044392" y="2852936"/>
              <a:ext cx="394358" cy="0"/>
            </a:xfrm>
            <a:prstGeom prst="straightConnector1">
              <a:avLst/>
            </a:prstGeom>
            <a:ln w="25400">
              <a:solidFill>
                <a:srgbClr val="3B79C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1044392" y="2529840"/>
              <a:ext cx="0" cy="323097"/>
            </a:xfrm>
            <a:prstGeom prst="straightConnector1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3354087" y="3838323"/>
            <a:ext cx="394358" cy="323097"/>
            <a:chOff x="1044392" y="2529840"/>
            <a:chExt cx="394358" cy="323097"/>
          </a:xfrm>
        </p:grpSpPr>
        <p:cxnSp>
          <p:nvCxnSpPr>
            <p:cNvPr id="53" name="직선 화살표 연결선 52"/>
            <p:cNvCxnSpPr/>
            <p:nvPr/>
          </p:nvCxnSpPr>
          <p:spPr>
            <a:xfrm>
              <a:off x="1044392" y="2852936"/>
              <a:ext cx="394358" cy="0"/>
            </a:xfrm>
            <a:prstGeom prst="straightConnector1">
              <a:avLst/>
            </a:prstGeom>
            <a:ln w="25400">
              <a:solidFill>
                <a:srgbClr val="3B79C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 flipV="1">
              <a:off x="1044392" y="2529840"/>
              <a:ext cx="0" cy="323097"/>
            </a:xfrm>
            <a:prstGeom prst="straightConnector1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4487351" y="4501507"/>
            <a:ext cx="394358" cy="323097"/>
            <a:chOff x="1044392" y="2529840"/>
            <a:chExt cx="394358" cy="323097"/>
          </a:xfrm>
        </p:grpSpPr>
        <p:cxnSp>
          <p:nvCxnSpPr>
            <p:cNvPr id="56" name="직선 화살표 연결선 55"/>
            <p:cNvCxnSpPr/>
            <p:nvPr/>
          </p:nvCxnSpPr>
          <p:spPr>
            <a:xfrm>
              <a:off x="1044392" y="2852936"/>
              <a:ext cx="394358" cy="0"/>
            </a:xfrm>
            <a:prstGeom prst="straightConnector1">
              <a:avLst/>
            </a:prstGeom>
            <a:ln w="25400">
              <a:solidFill>
                <a:srgbClr val="3B79C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 flipV="1">
              <a:off x="1044392" y="2529840"/>
              <a:ext cx="0" cy="323097"/>
            </a:xfrm>
            <a:prstGeom prst="straightConnector1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5611256" y="5190699"/>
            <a:ext cx="394358" cy="323097"/>
            <a:chOff x="1044392" y="2529840"/>
            <a:chExt cx="394358" cy="323097"/>
          </a:xfrm>
        </p:grpSpPr>
        <p:cxnSp>
          <p:nvCxnSpPr>
            <p:cNvPr id="59" name="직선 화살표 연결선 58"/>
            <p:cNvCxnSpPr/>
            <p:nvPr/>
          </p:nvCxnSpPr>
          <p:spPr>
            <a:xfrm>
              <a:off x="1044392" y="2852936"/>
              <a:ext cx="394358" cy="0"/>
            </a:xfrm>
            <a:prstGeom prst="straightConnector1">
              <a:avLst/>
            </a:prstGeom>
            <a:ln w="25400">
              <a:solidFill>
                <a:srgbClr val="3B79C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V="1">
              <a:off x="1044392" y="2529840"/>
              <a:ext cx="0" cy="323097"/>
            </a:xfrm>
            <a:prstGeom prst="straightConnector1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6755732" y="5868882"/>
            <a:ext cx="394358" cy="323097"/>
            <a:chOff x="1044392" y="2529840"/>
            <a:chExt cx="394358" cy="323097"/>
          </a:xfrm>
        </p:grpSpPr>
        <p:cxnSp>
          <p:nvCxnSpPr>
            <p:cNvPr id="62" name="직선 화살표 연결선 61"/>
            <p:cNvCxnSpPr/>
            <p:nvPr/>
          </p:nvCxnSpPr>
          <p:spPr>
            <a:xfrm>
              <a:off x="1044392" y="2852936"/>
              <a:ext cx="394358" cy="0"/>
            </a:xfrm>
            <a:prstGeom prst="straightConnector1">
              <a:avLst/>
            </a:prstGeom>
            <a:ln w="25400">
              <a:solidFill>
                <a:srgbClr val="3B79C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1044392" y="2529840"/>
              <a:ext cx="0" cy="323097"/>
            </a:xfrm>
            <a:prstGeom prst="straightConnector1">
              <a:avLst/>
            </a:prstGeom>
            <a:noFill/>
            <a:ln w="25400">
              <a:solidFill>
                <a:srgbClr val="3B7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4" name="이등변 삼각형 63"/>
          <p:cNvSpPr/>
          <p:nvPr/>
        </p:nvSpPr>
        <p:spPr>
          <a:xfrm rot="5400000">
            <a:off x="1411295" y="984913"/>
            <a:ext cx="432048" cy="2295886"/>
          </a:xfrm>
          <a:custGeom>
            <a:avLst/>
            <a:gdLst/>
            <a:ahLst/>
            <a:cxnLst/>
            <a:rect l="l" t="t" r="r" b="b"/>
            <a:pathLst>
              <a:path w="432048" h="2295886">
                <a:moveTo>
                  <a:pt x="0" y="2223877"/>
                </a:moveTo>
                <a:lnTo>
                  <a:pt x="0" y="310597"/>
                </a:lnTo>
                <a:cubicBezTo>
                  <a:pt x="0" y="270828"/>
                  <a:pt x="32240" y="238588"/>
                  <a:pt x="72009" y="238588"/>
                </a:cubicBezTo>
                <a:lnTo>
                  <a:pt x="145300" y="238588"/>
                </a:lnTo>
                <a:lnTo>
                  <a:pt x="216024" y="0"/>
                </a:lnTo>
                <a:lnTo>
                  <a:pt x="286749" y="238588"/>
                </a:lnTo>
                <a:lnTo>
                  <a:pt x="360039" y="238588"/>
                </a:lnTo>
                <a:cubicBezTo>
                  <a:pt x="399808" y="238588"/>
                  <a:pt x="432048" y="270828"/>
                  <a:pt x="432048" y="310597"/>
                </a:cubicBezTo>
                <a:lnTo>
                  <a:pt x="432048" y="2223877"/>
                </a:lnTo>
                <a:cubicBezTo>
                  <a:pt x="432048" y="2263646"/>
                  <a:pt x="399808" y="2295886"/>
                  <a:pt x="360039" y="2295886"/>
                </a:cubicBezTo>
                <a:lnTo>
                  <a:pt x="72009" y="2295886"/>
                </a:lnTo>
                <a:cubicBezTo>
                  <a:pt x="32240" y="2295886"/>
                  <a:pt x="0" y="2263646"/>
                  <a:pt x="0" y="2223877"/>
                </a:cubicBezTo>
                <a:close/>
              </a:path>
            </a:pathLst>
          </a:cu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3"/>
          <p:cNvSpPr/>
          <p:nvPr/>
        </p:nvSpPr>
        <p:spPr>
          <a:xfrm rot="5400000">
            <a:off x="2539708" y="1661101"/>
            <a:ext cx="432048" cy="2295886"/>
          </a:xfrm>
          <a:custGeom>
            <a:avLst/>
            <a:gdLst/>
            <a:ahLst/>
            <a:cxnLst/>
            <a:rect l="l" t="t" r="r" b="b"/>
            <a:pathLst>
              <a:path w="432048" h="2295886">
                <a:moveTo>
                  <a:pt x="0" y="2223877"/>
                </a:moveTo>
                <a:lnTo>
                  <a:pt x="0" y="310597"/>
                </a:lnTo>
                <a:cubicBezTo>
                  <a:pt x="0" y="270828"/>
                  <a:pt x="32240" y="238588"/>
                  <a:pt x="72009" y="238588"/>
                </a:cubicBezTo>
                <a:lnTo>
                  <a:pt x="145300" y="238588"/>
                </a:lnTo>
                <a:lnTo>
                  <a:pt x="216024" y="0"/>
                </a:lnTo>
                <a:lnTo>
                  <a:pt x="286749" y="238588"/>
                </a:lnTo>
                <a:lnTo>
                  <a:pt x="360039" y="238588"/>
                </a:lnTo>
                <a:cubicBezTo>
                  <a:pt x="399808" y="238588"/>
                  <a:pt x="432048" y="270828"/>
                  <a:pt x="432048" y="310597"/>
                </a:cubicBezTo>
                <a:lnTo>
                  <a:pt x="432048" y="2223877"/>
                </a:lnTo>
                <a:cubicBezTo>
                  <a:pt x="432048" y="2263646"/>
                  <a:pt x="399808" y="2295886"/>
                  <a:pt x="360039" y="2295886"/>
                </a:cubicBezTo>
                <a:lnTo>
                  <a:pt x="72009" y="2295886"/>
                </a:lnTo>
                <a:cubicBezTo>
                  <a:pt x="32240" y="2295886"/>
                  <a:pt x="0" y="2263646"/>
                  <a:pt x="0" y="2223877"/>
                </a:cubicBezTo>
                <a:close/>
              </a:path>
            </a:pathLst>
          </a:cu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63"/>
          <p:cNvSpPr/>
          <p:nvPr/>
        </p:nvSpPr>
        <p:spPr>
          <a:xfrm rot="5400000">
            <a:off x="3668121" y="2337288"/>
            <a:ext cx="432048" cy="2295886"/>
          </a:xfrm>
          <a:custGeom>
            <a:avLst/>
            <a:gdLst/>
            <a:ahLst/>
            <a:cxnLst/>
            <a:rect l="l" t="t" r="r" b="b"/>
            <a:pathLst>
              <a:path w="432048" h="2295886">
                <a:moveTo>
                  <a:pt x="0" y="2223877"/>
                </a:moveTo>
                <a:lnTo>
                  <a:pt x="0" y="310597"/>
                </a:lnTo>
                <a:cubicBezTo>
                  <a:pt x="0" y="270828"/>
                  <a:pt x="32240" y="238588"/>
                  <a:pt x="72009" y="238588"/>
                </a:cubicBezTo>
                <a:lnTo>
                  <a:pt x="145300" y="238588"/>
                </a:lnTo>
                <a:lnTo>
                  <a:pt x="216024" y="0"/>
                </a:lnTo>
                <a:lnTo>
                  <a:pt x="286749" y="238588"/>
                </a:lnTo>
                <a:lnTo>
                  <a:pt x="360039" y="238588"/>
                </a:lnTo>
                <a:cubicBezTo>
                  <a:pt x="399808" y="238588"/>
                  <a:pt x="432048" y="270828"/>
                  <a:pt x="432048" y="310597"/>
                </a:cubicBezTo>
                <a:lnTo>
                  <a:pt x="432048" y="2223877"/>
                </a:lnTo>
                <a:cubicBezTo>
                  <a:pt x="432048" y="2263646"/>
                  <a:pt x="399808" y="2295886"/>
                  <a:pt x="360039" y="2295886"/>
                </a:cubicBezTo>
                <a:lnTo>
                  <a:pt x="72009" y="2295886"/>
                </a:lnTo>
                <a:cubicBezTo>
                  <a:pt x="32240" y="2295886"/>
                  <a:pt x="0" y="2263646"/>
                  <a:pt x="0" y="2223877"/>
                </a:cubicBezTo>
                <a:close/>
              </a:path>
            </a:pathLst>
          </a:cu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63"/>
          <p:cNvSpPr/>
          <p:nvPr/>
        </p:nvSpPr>
        <p:spPr>
          <a:xfrm rot="5400000">
            <a:off x="4796534" y="3013477"/>
            <a:ext cx="432048" cy="2295886"/>
          </a:xfrm>
          <a:custGeom>
            <a:avLst/>
            <a:gdLst/>
            <a:ahLst/>
            <a:cxnLst/>
            <a:rect l="l" t="t" r="r" b="b"/>
            <a:pathLst>
              <a:path w="432048" h="2295886">
                <a:moveTo>
                  <a:pt x="0" y="2223877"/>
                </a:moveTo>
                <a:lnTo>
                  <a:pt x="0" y="310597"/>
                </a:lnTo>
                <a:cubicBezTo>
                  <a:pt x="0" y="270828"/>
                  <a:pt x="32240" y="238588"/>
                  <a:pt x="72009" y="238588"/>
                </a:cubicBezTo>
                <a:lnTo>
                  <a:pt x="145300" y="238588"/>
                </a:lnTo>
                <a:lnTo>
                  <a:pt x="216024" y="0"/>
                </a:lnTo>
                <a:lnTo>
                  <a:pt x="286749" y="238588"/>
                </a:lnTo>
                <a:lnTo>
                  <a:pt x="360039" y="238588"/>
                </a:lnTo>
                <a:cubicBezTo>
                  <a:pt x="399808" y="238588"/>
                  <a:pt x="432048" y="270828"/>
                  <a:pt x="432048" y="310597"/>
                </a:cubicBezTo>
                <a:lnTo>
                  <a:pt x="432048" y="2223877"/>
                </a:lnTo>
                <a:cubicBezTo>
                  <a:pt x="432048" y="2263646"/>
                  <a:pt x="399808" y="2295886"/>
                  <a:pt x="360039" y="2295886"/>
                </a:cubicBezTo>
                <a:lnTo>
                  <a:pt x="72009" y="2295886"/>
                </a:lnTo>
                <a:cubicBezTo>
                  <a:pt x="32240" y="2295886"/>
                  <a:pt x="0" y="2263646"/>
                  <a:pt x="0" y="2223877"/>
                </a:cubicBezTo>
                <a:close/>
              </a:path>
            </a:pathLst>
          </a:cu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63"/>
          <p:cNvSpPr/>
          <p:nvPr/>
        </p:nvSpPr>
        <p:spPr>
          <a:xfrm rot="5400000">
            <a:off x="5924947" y="3689665"/>
            <a:ext cx="432048" cy="2295886"/>
          </a:xfrm>
          <a:custGeom>
            <a:avLst/>
            <a:gdLst/>
            <a:ahLst/>
            <a:cxnLst/>
            <a:rect l="l" t="t" r="r" b="b"/>
            <a:pathLst>
              <a:path w="432048" h="2295886">
                <a:moveTo>
                  <a:pt x="0" y="2223877"/>
                </a:moveTo>
                <a:lnTo>
                  <a:pt x="0" y="310597"/>
                </a:lnTo>
                <a:cubicBezTo>
                  <a:pt x="0" y="270828"/>
                  <a:pt x="32240" y="238588"/>
                  <a:pt x="72009" y="238588"/>
                </a:cubicBezTo>
                <a:lnTo>
                  <a:pt x="145300" y="238588"/>
                </a:lnTo>
                <a:lnTo>
                  <a:pt x="216024" y="0"/>
                </a:lnTo>
                <a:lnTo>
                  <a:pt x="286749" y="238588"/>
                </a:lnTo>
                <a:lnTo>
                  <a:pt x="360039" y="238588"/>
                </a:lnTo>
                <a:cubicBezTo>
                  <a:pt x="399808" y="238588"/>
                  <a:pt x="432048" y="270828"/>
                  <a:pt x="432048" y="310597"/>
                </a:cubicBezTo>
                <a:lnTo>
                  <a:pt x="432048" y="2223877"/>
                </a:lnTo>
                <a:cubicBezTo>
                  <a:pt x="432048" y="2263646"/>
                  <a:pt x="399808" y="2295886"/>
                  <a:pt x="360039" y="2295886"/>
                </a:cubicBezTo>
                <a:lnTo>
                  <a:pt x="72009" y="2295886"/>
                </a:lnTo>
                <a:cubicBezTo>
                  <a:pt x="32240" y="2295886"/>
                  <a:pt x="0" y="2263646"/>
                  <a:pt x="0" y="2223877"/>
                </a:cubicBezTo>
                <a:close/>
              </a:path>
            </a:pathLst>
          </a:cu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63"/>
          <p:cNvSpPr/>
          <p:nvPr/>
        </p:nvSpPr>
        <p:spPr>
          <a:xfrm rot="5400000">
            <a:off x="7053360" y="4365853"/>
            <a:ext cx="432048" cy="2295886"/>
          </a:xfrm>
          <a:custGeom>
            <a:avLst/>
            <a:gdLst/>
            <a:ahLst/>
            <a:cxnLst/>
            <a:rect l="l" t="t" r="r" b="b"/>
            <a:pathLst>
              <a:path w="432048" h="2295886">
                <a:moveTo>
                  <a:pt x="0" y="2223877"/>
                </a:moveTo>
                <a:lnTo>
                  <a:pt x="0" y="310597"/>
                </a:lnTo>
                <a:cubicBezTo>
                  <a:pt x="0" y="270828"/>
                  <a:pt x="32240" y="238588"/>
                  <a:pt x="72009" y="238588"/>
                </a:cubicBezTo>
                <a:lnTo>
                  <a:pt x="145300" y="238588"/>
                </a:lnTo>
                <a:lnTo>
                  <a:pt x="216024" y="0"/>
                </a:lnTo>
                <a:lnTo>
                  <a:pt x="286749" y="238588"/>
                </a:lnTo>
                <a:lnTo>
                  <a:pt x="360039" y="238588"/>
                </a:lnTo>
                <a:cubicBezTo>
                  <a:pt x="399808" y="238588"/>
                  <a:pt x="432048" y="270828"/>
                  <a:pt x="432048" y="310597"/>
                </a:cubicBezTo>
                <a:lnTo>
                  <a:pt x="432048" y="2223877"/>
                </a:lnTo>
                <a:cubicBezTo>
                  <a:pt x="432048" y="2263646"/>
                  <a:pt x="399808" y="2295886"/>
                  <a:pt x="360039" y="2295886"/>
                </a:cubicBezTo>
                <a:lnTo>
                  <a:pt x="72009" y="2295886"/>
                </a:lnTo>
                <a:cubicBezTo>
                  <a:pt x="32240" y="2295886"/>
                  <a:pt x="0" y="2263646"/>
                  <a:pt x="0" y="2223877"/>
                </a:cubicBezTo>
                <a:close/>
              </a:path>
            </a:pathLst>
          </a:cu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이등변 삼각형 63"/>
          <p:cNvSpPr/>
          <p:nvPr/>
        </p:nvSpPr>
        <p:spPr>
          <a:xfrm rot="5400000">
            <a:off x="8181772" y="5042041"/>
            <a:ext cx="432048" cy="2295886"/>
          </a:xfrm>
          <a:custGeom>
            <a:avLst/>
            <a:gdLst/>
            <a:ahLst/>
            <a:cxnLst/>
            <a:rect l="l" t="t" r="r" b="b"/>
            <a:pathLst>
              <a:path w="432048" h="2295886">
                <a:moveTo>
                  <a:pt x="0" y="2223877"/>
                </a:moveTo>
                <a:lnTo>
                  <a:pt x="0" y="310597"/>
                </a:lnTo>
                <a:cubicBezTo>
                  <a:pt x="0" y="270828"/>
                  <a:pt x="32240" y="238588"/>
                  <a:pt x="72009" y="238588"/>
                </a:cubicBezTo>
                <a:lnTo>
                  <a:pt x="145300" y="238588"/>
                </a:lnTo>
                <a:lnTo>
                  <a:pt x="216024" y="0"/>
                </a:lnTo>
                <a:lnTo>
                  <a:pt x="286749" y="238588"/>
                </a:lnTo>
                <a:lnTo>
                  <a:pt x="360039" y="238588"/>
                </a:lnTo>
                <a:cubicBezTo>
                  <a:pt x="399808" y="238588"/>
                  <a:pt x="432048" y="270828"/>
                  <a:pt x="432048" y="310597"/>
                </a:cubicBezTo>
                <a:lnTo>
                  <a:pt x="432048" y="2223877"/>
                </a:lnTo>
                <a:cubicBezTo>
                  <a:pt x="432048" y="2263646"/>
                  <a:pt x="399808" y="2295886"/>
                  <a:pt x="360039" y="2295886"/>
                </a:cubicBezTo>
                <a:lnTo>
                  <a:pt x="72009" y="2295886"/>
                </a:lnTo>
                <a:cubicBezTo>
                  <a:pt x="32240" y="2295886"/>
                  <a:pt x="0" y="2263646"/>
                  <a:pt x="0" y="2223877"/>
                </a:cubicBezTo>
                <a:close/>
              </a:path>
            </a:pathLst>
          </a:cu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3957240" y="262942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개체 후보 여부 검토하기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71795" y="329610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개체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202866" y="398121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관계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352520" y="465740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최종 개체 선정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459661" y="534257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최종 관계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선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589214" y="600978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ER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08/50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26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88640"/>
            <a:ext cx="11710934" cy="6408712"/>
          </a:xfrm>
          <a:prstGeom prst="snipRoundRect">
            <a:avLst>
              <a:gd name="adj1" fmla="val 6560"/>
              <a:gd name="adj2" fmla="val 1765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2397089" y="415812"/>
            <a:ext cx="7230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TV </a:t>
            </a:r>
            <a:r>
              <a:rPr lang="ko-KR" altLang="en-US" dirty="0"/>
              <a:t>속에 나오는 제품에 대한 정보를 소비자들에게 빠르고 정확하게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협찬을 제공하는 기업의 입장에서 보면 협찬하는 제품에 대한 소비자의 </a:t>
            </a:r>
            <a:r>
              <a:rPr lang="ko-KR" altLang="en-US" dirty="0" err="1"/>
              <a:t>접근성이</a:t>
            </a:r>
            <a:r>
              <a:rPr lang="ko-KR" altLang="en-US" dirty="0"/>
              <a:t> 증가하기 때문에 기업의 이익창출에 기여할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현재 소비자들이 원하는 </a:t>
            </a:r>
            <a:r>
              <a:rPr lang="ko-KR" altLang="en-US" dirty="0" err="1"/>
              <a:t>트렌드에</a:t>
            </a:r>
            <a:r>
              <a:rPr lang="ko-KR" altLang="en-US" dirty="0"/>
              <a:t> 대한 정보를 각종 분야에서 활용될 수 있도록 정보를 제공할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>
            <a:off x="217714" y="188640"/>
            <a:ext cx="11710934" cy="6408712"/>
          </a:xfrm>
          <a:prstGeom prst="snipRoundRect">
            <a:avLst>
              <a:gd name="adj1" fmla="val 5253"/>
              <a:gd name="adj2" fmla="val 16667"/>
            </a:avLst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67401" y="104809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ER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다이어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그램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35360" y="980728"/>
            <a:ext cx="1656184" cy="504056"/>
          </a:xfrm>
          <a:prstGeom prst="roundRect">
            <a:avLst/>
          </a:prstGeom>
          <a:noFill/>
          <a:ln w="25400">
            <a:solidFill>
              <a:srgbClr val="3B7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299952" y="-43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기린L" pitchFamily="18" charset="-127"/>
                <a:ea typeface="a기린L" pitchFamily="18" charset="-127"/>
              </a:rPr>
              <a:t>09/50</a:t>
            </a:r>
            <a:endParaRPr lang="ko-KR" altLang="en-US" sz="2000" dirty="0">
              <a:latin typeface="a기린L" pitchFamily="18" charset="-127"/>
              <a:ea typeface="a기린L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62525" y="2781300"/>
            <a:ext cx="895350" cy="288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90774" y="4667250"/>
            <a:ext cx="1076325" cy="288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73180" y="5238750"/>
            <a:ext cx="1089619" cy="288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702080" y="4124325"/>
            <a:ext cx="1598400" cy="288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073556" y="2019300"/>
            <a:ext cx="895350" cy="288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73031" y="1279074"/>
            <a:ext cx="895350" cy="288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판단 5"/>
          <p:cNvSpPr/>
          <p:nvPr/>
        </p:nvSpPr>
        <p:spPr>
          <a:xfrm>
            <a:off x="6858000" y="1204181"/>
            <a:ext cx="1838325" cy="443644"/>
          </a:xfrm>
          <a:prstGeom prst="flowChartDecision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판단 15"/>
          <p:cNvSpPr/>
          <p:nvPr/>
        </p:nvSpPr>
        <p:spPr>
          <a:xfrm>
            <a:off x="7286625" y="3261581"/>
            <a:ext cx="1628776" cy="443644"/>
          </a:xfrm>
          <a:prstGeom prst="flowChartDecision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7" name="순서도: 판단 16"/>
          <p:cNvSpPr/>
          <p:nvPr/>
        </p:nvSpPr>
        <p:spPr>
          <a:xfrm>
            <a:off x="5410200" y="3975956"/>
            <a:ext cx="1695450" cy="443644"/>
          </a:xfrm>
          <a:prstGeom prst="flowChartDecision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판단 21"/>
          <p:cNvSpPr/>
          <p:nvPr/>
        </p:nvSpPr>
        <p:spPr>
          <a:xfrm>
            <a:off x="3095625" y="3833081"/>
            <a:ext cx="1666875" cy="443644"/>
          </a:xfrm>
          <a:prstGeom prst="flowChartDecision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판단 23"/>
          <p:cNvSpPr/>
          <p:nvPr/>
        </p:nvSpPr>
        <p:spPr>
          <a:xfrm>
            <a:off x="3829049" y="4972050"/>
            <a:ext cx="1666875" cy="443644"/>
          </a:xfrm>
          <a:prstGeom prst="flowChartDecision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판단 24"/>
          <p:cNvSpPr/>
          <p:nvPr/>
        </p:nvSpPr>
        <p:spPr>
          <a:xfrm>
            <a:off x="7677150" y="4740703"/>
            <a:ext cx="1724026" cy="443644"/>
          </a:xfrm>
          <a:prstGeom prst="flowChartDecision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판단 25"/>
          <p:cNvSpPr/>
          <p:nvPr/>
        </p:nvSpPr>
        <p:spPr>
          <a:xfrm>
            <a:off x="4813995" y="1861406"/>
            <a:ext cx="1803994" cy="443644"/>
          </a:xfrm>
          <a:prstGeom prst="flowChartDecision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6" grpId="0" animBg="1"/>
      <p:bldP spid="16" grpId="0" animBg="1"/>
      <p:bldP spid="17" grpId="0" animBg="1"/>
      <p:bldP spid="22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3983</Words>
  <Application>Microsoft Office PowerPoint</Application>
  <PresentationFormat>사용자 지정</PresentationFormat>
  <Paragraphs>730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굴림</vt:lpstr>
      <vt:lpstr>Arial</vt:lpstr>
      <vt:lpstr>맑은 고딕</vt:lpstr>
      <vt:lpstr>나눔바른고딕</vt:lpstr>
      <vt:lpstr>a드림고딕6</vt:lpstr>
      <vt:lpstr>a참고딕B</vt:lpstr>
      <vt:lpstr>a기린L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DBDB Deep</dc:creator>
  <cp:lastModifiedBy>Windows 사용자</cp:lastModifiedBy>
  <cp:revision>185</cp:revision>
  <dcterms:created xsi:type="dcterms:W3CDTF">2014-12-18T04:01:36Z</dcterms:created>
  <dcterms:modified xsi:type="dcterms:W3CDTF">2015-06-02T15:43:59Z</dcterms:modified>
</cp:coreProperties>
</file>